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41"/>
  </p:notesMasterIdLst>
  <p:handoutMasterIdLst>
    <p:handoutMasterId r:id="rId42"/>
  </p:handoutMasterIdLst>
  <p:sldIdLst>
    <p:sldId id="333" r:id="rId2"/>
    <p:sldId id="331" r:id="rId3"/>
    <p:sldId id="288" r:id="rId4"/>
    <p:sldId id="310" r:id="rId5"/>
    <p:sldId id="289" r:id="rId6"/>
    <p:sldId id="363" r:id="rId7"/>
    <p:sldId id="340" r:id="rId8"/>
    <p:sldId id="314" r:id="rId9"/>
    <p:sldId id="359" r:id="rId10"/>
    <p:sldId id="263" r:id="rId11"/>
    <p:sldId id="264" r:id="rId12"/>
    <p:sldId id="265" r:id="rId13"/>
    <p:sldId id="360" r:id="rId14"/>
    <p:sldId id="372" r:id="rId15"/>
    <p:sldId id="292" r:id="rId16"/>
    <p:sldId id="321" r:id="rId17"/>
    <p:sldId id="293" r:id="rId18"/>
    <p:sldId id="370" r:id="rId19"/>
    <p:sldId id="275" r:id="rId20"/>
    <p:sldId id="278" r:id="rId21"/>
    <p:sldId id="361" r:id="rId22"/>
    <p:sldId id="298" r:id="rId23"/>
    <p:sldId id="362" r:id="rId24"/>
    <p:sldId id="323" r:id="rId25"/>
    <p:sldId id="366" r:id="rId26"/>
    <p:sldId id="367" r:id="rId27"/>
    <p:sldId id="368" r:id="rId28"/>
    <p:sldId id="369" r:id="rId29"/>
    <p:sldId id="371" r:id="rId30"/>
    <p:sldId id="337" r:id="rId31"/>
    <p:sldId id="357" r:id="rId32"/>
    <p:sldId id="339" r:id="rId33"/>
    <p:sldId id="373" r:id="rId34"/>
    <p:sldId id="355" r:id="rId35"/>
    <p:sldId id="352" r:id="rId36"/>
    <p:sldId id="364" r:id="rId37"/>
    <p:sldId id="365" r:id="rId38"/>
    <p:sldId id="348" r:id="rId39"/>
    <p:sldId id="306" r:id="rId40"/>
  </p:sldIdLst>
  <p:sldSz cx="9144000" cy="6858000" type="screen4x3"/>
  <p:notesSz cx="6858000" cy="9296400"/>
  <p:custDataLst>
    <p:tags r:id="rId43"/>
  </p:custDataLst>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0C0C"/>
    <a:srgbClr val="FF99FF"/>
    <a:srgbClr val="CCFF33"/>
    <a:srgbClr val="33CCCC"/>
    <a:srgbClr val="66FFFF"/>
    <a:srgbClr val="99FFCC"/>
    <a:srgbClr val="FFCCFF"/>
    <a:srgbClr val="D6F22E"/>
    <a:srgbClr val="FF00FF"/>
  </p:clrMru>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86" autoAdjust="0"/>
  </p:normalViewPr>
  <p:slideViewPr>
    <p:cSldViewPr>
      <p:cViewPr varScale="1">
        <p:scale>
          <a:sx n="71" d="100"/>
          <a:sy n="71" d="100"/>
        </p:scale>
        <p:origin x="-4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2973388"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Arial" charset="0"/>
              </a:defRPr>
            </a:lvl1pPr>
          </a:lstStyle>
          <a:p>
            <a:pPr>
              <a:defRPr/>
            </a:pPr>
            <a:endParaRPr lang="en-US"/>
          </a:p>
        </p:txBody>
      </p:sp>
      <p:sp>
        <p:nvSpPr>
          <p:cNvPr id="106499" name="Rectangle 3"/>
          <p:cNvSpPr>
            <a:spLocks noGrp="1" noChangeArrowheads="1"/>
          </p:cNvSpPr>
          <p:nvPr>
            <p:ph type="dt" sz="quarter" idx="1"/>
          </p:nvPr>
        </p:nvSpPr>
        <p:spPr bwMode="auto">
          <a:xfrm>
            <a:off x="3883025" y="0"/>
            <a:ext cx="2973388"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defRPr>
            </a:lvl1pPr>
          </a:lstStyle>
          <a:p>
            <a:pPr>
              <a:defRPr/>
            </a:pPr>
            <a:endParaRPr lang="en-US"/>
          </a:p>
        </p:txBody>
      </p:sp>
      <p:sp>
        <p:nvSpPr>
          <p:cNvPr id="106500" name="Rectangle 4"/>
          <p:cNvSpPr>
            <a:spLocks noGrp="1" noChangeArrowheads="1"/>
          </p:cNvSpPr>
          <p:nvPr>
            <p:ph type="ftr" sz="quarter" idx="2"/>
          </p:nvPr>
        </p:nvSpPr>
        <p:spPr bwMode="auto">
          <a:xfrm>
            <a:off x="0" y="8829675"/>
            <a:ext cx="2973388"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Arial" charset="0"/>
              </a:defRPr>
            </a:lvl1pPr>
          </a:lstStyle>
          <a:p>
            <a:pPr>
              <a:defRPr/>
            </a:pPr>
            <a:endParaRPr lang="en-US"/>
          </a:p>
        </p:txBody>
      </p:sp>
      <p:sp>
        <p:nvSpPr>
          <p:cNvPr id="106501" name="Rectangle 5"/>
          <p:cNvSpPr>
            <a:spLocks noGrp="1" noChangeArrowheads="1"/>
          </p:cNvSpPr>
          <p:nvPr>
            <p:ph type="sldNum" sz="quarter" idx="3"/>
          </p:nvPr>
        </p:nvSpPr>
        <p:spPr bwMode="auto">
          <a:xfrm>
            <a:off x="3883025" y="8829675"/>
            <a:ext cx="2973388"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charset="0"/>
              </a:defRPr>
            </a:lvl1pPr>
          </a:lstStyle>
          <a:p>
            <a:pPr>
              <a:defRPr/>
            </a:pPr>
            <a:fld id="{F73B3CEB-B492-42BA-A1DC-4611E38F773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3388"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Arial" charset="0"/>
              </a:defRPr>
            </a:lvl1pPr>
          </a:lstStyle>
          <a:p>
            <a:pPr>
              <a:defRPr/>
            </a:pPr>
            <a:endParaRPr lang="en-US"/>
          </a:p>
        </p:txBody>
      </p:sp>
      <p:sp>
        <p:nvSpPr>
          <p:cNvPr id="34819" name="Rectangle 3"/>
          <p:cNvSpPr>
            <a:spLocks noGrp="1" noChangeArrowheads="1"/>
          </p:cNvSpPr>
          <p:nvPr>
            <p:ph type="dt" idx="1"/>
          </p:nvPr>
        </p:nvSpPr>
        <p:spPr bwMode="auto">
          <a:xfrm>
            <a:off x="3883025" y="0"/>
            <a:ext cx="2973388"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822" name="Rectangle 6"/>
          <p:cNvSpPr>
            <a:spLocks noGrp="1" noChangeArrowheads="1"/>
          </p:cNvSpPr>
          <p:nvPr>
            <p:ph type="ftr" sz="quarter" idx="4"/>
          </p:nvPr>
        </p:nvSpPr>
        <p:spPr bwMode="auto">
          <a:xfrm>
            <a:off x="0" y="8829675"/>
            <a:ext cx="2973388"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Arial" charset="0"/>
              </a:defRPr>
            </a:lvl1pPr>
          </a:lstStyle>
          <a:p>
            <a:pPr>
              <a:defRPr/>
            </a:pPr>
            <a:endParaRPr lang="en-US"/>
          </a:p>
        </p:txBody>
      </p:sp>
      <p:sp>
        <p:nvSpPr>
          <p:cNvPr id="34823" name="Rectangle 7"/>
          <p:cNvSpPr>
            <a:spLocks noGrp="1" noChangeArrowheads="1"/>
          </p:cNvSpPr>
          <p:nvPr>
            <p:ph type="sldNum" sz="quarter" idx="5"/>
          </p:nvPr>
        </p:nvSpPr>
        <p:spPr bwMode="auto">
          <a:xfrm>
            <a:off x="3883025" y="8829675"/>
            <a:ext cx="2973388"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charset="0"/>
              </a:defRPr>
            </a:lvl1pPr>
          </a:lstStyle>
          <a:p>
            <a:pPr>
              <a:defRPr/>
            </a:pPr>
            <a:fld id="{A7823FCE-A7E8-427E-977F-C4DFD5CF610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en-IN"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IN"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endParaRPr lang="en-IN"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IN"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IN"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IN"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IN"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en-IN"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en-IN"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IN"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en-IN"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en-IN"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endParaRPr lang="en-IN"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endParaRPr lang="en-IN"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en-IN"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solidFill>
            <a:srgbClr val="FFFFFF"/>
          </a:solidFill>
          <a:ln/>
        </p:spPr>
      </p:sp>
      <p:sp>
        <p:nvSpPr>
          <p:cNvPr id="58371" name="Rectangle 3"/>
          <p:cNvSpPr>
            <a:spLocks noGrp="1" noChangeArrowheads="1"/>
          </p:cNvSpPr>
          <p:nvPr>
            <p:ph type="body" idx="1"/>
          </p:nvPr>
        </p:nvSpPr>
        <p:spPr>
          <a:noFill/>
          <a:ln>
            <a:solidFill>
              <a:srgbClr val="000000"/>
            </a:solidFill>
          </a:ln>
        </p:spPr>
        <p:txBody>
          <a:bodyPr/>
          <a:lstStyle/>
          <a:p>
            <a:pPr eaLnBrk="1" hangingPunct="1"/>
            <a:endParaRPr lang="en-IN"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IN" smtClean="0">
              <a:latin typeface="Arial" pitchFamily="34" charset="0"/>
            </a:endParaRPr>
          </a:p>
        </p:txBody>
      </p:sp>
    </p:spTree>
    <p:extLst>
      <p:ext uri="{BB962C8B-B14F-4D97-AF65-F5344CB8AC3E}">
        <p14:creationId xmlns="" xmlns:p14="http://schemas.microsoft.com/office/powerpoint/2010/main" val="3535622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eaLnBrk="1" hangingPunct="1"/>
            <a:endParaRPr lang="en-IN"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en-IN"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IN"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en-IN"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en-IN"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solidFill>
            <a:srgbClr val="FFFFFF"/>
          </a:solidFill>
          <a:ln/>
        </p:spPr>
      </p:sp>
      <p:sp>
        <p:nvSpPr>
          <p:cNvPr id="40963" name="Rectangle 3"/>
          <p:cNvSpPr>
            <a:spLocks noGrp="1" noChangeArrowheads="1"/>
          </p:cNvSpPr>
          <p:nvPr>
            <p:ph type="body" idx="1"/>
          </p:nvPr>
        </p:nvSpPr>
        <p:spPr>
          <a:noFill/>
          <a:ln>
            <a:solidFill>
              <a:srgbClr val="000000"/>
            </a:solidFill>
          </a:ln>
        </p:spPr>
        <p:txBody>
          <a:bodyPr/>
          <a:lstStyle/>
          <a:p>
            <a:pPr eaLnBrk="1" hangingPunct="1"/>
            <a:endParaRPr lang="en-IN"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endParaRPr lang="en-IN"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endParaRPr lang="en-IN"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127125" y="723900"/>
            <a:ext cx="4641850" cy="3481388"/>
          </a:xfrm>
          <a:ln/>
        </p:spPr>
      </p:sp>
      <p:sp>
        <p:nvSpPr>
          <p:cNvPr id="44035" name="Rectangle 3"/>
          <p:cNvSpPr>
            <a:spLocks noGrp="1" noChangeArrowheads="1"/>
          </p:cNvSpPr>
          <p:nvPr>
            <p:ph type="body" idx="1"/>
          </p:nvPr>
        </p:nvSpPr>
        <p:spPr>
          <a:xfrm>
            <a:off x="939800" y="4421188"/>
            <a:ext cx="5013325" cy="4203700"/>
          </a:xfrm>
          <a:noFill/>
          <a:ln/>
        </p:spPr>
        <p:txBody>
          <a:bodyPr/>
          <a:lstStyle/>
          <a:p>
            <a:pPr eaLnBrk="1" hangingPunct="1"/>
            <a:endParaRPr lang="en-IN"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7218"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137219"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B1AC925B-22CC-48B4-B7DC-AAC483B5C58A}" type="datetimeFigureOut">
              <a:rPr lang="en-US"/>
              <a:pPr>
                <a:defRPr/>
              </a:pPr>
              <a:t>6/15/2017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7FF840-8B7F-4900-A54E-C1C836B359A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2D0D3AD-9A79-4947-8229-09F5915C30C5}" type="datetimeFigureOut">
              <a:rPr lang="en-US"/>
              <a:pPr>
                <a:defRPr/>
              </a:pPr>
              <a:t>6/15/2017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612219-2372-4812-9098-DA01939CF99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CD69507-89CF-437C-BA26-AFD0D21E620C}" type="datetimeFigureOut">
              <a:rPr lang="en-US"/>
              <a:pPr>
                <a:defRPr/>
              </a:pPr>
              <a:t>6/15/2017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843F44-3F8E-4D3D-8149-40E15F58CDB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A0B3158-129E-405B-B8A2-0CB401D060B9}" type="datetimeFigureOut">
              <a:rPr lang="en-US"/>
              <a:pPr>
                <a:defRPr/>
              </a:pPr>
              <a:t>6/15/2017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5768C3-4279-41C2-87B2-238870563D2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7F09A7A-9388-4E33-81F2-FD31342A3B70}" type="datetimeFigureOut">
              <a:rPr lang="en-US"/>
              <a:pPr>
                <a:defRPr/>
              </a:pPr>
              <a:t>6/15/2017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C67BD3-32FA-4D75-B9E3-C2720C78CCA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77A2F75-7737-4B2A-8EBF-75B6BB471B91}" type="datetimeFigureOut">
              <a:rPr lang="en-US"/>
              <a:pPr>
                <a:defRPr/>
              </a:pPr>
              <a:t>6/15/2017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1D3C99-D73D-4723-BB4A-A56ADD7717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494B40EC-1459-4C44-AE18-BC7FF3C05803}" type="datetimeFigureOut">
              <a:rPr lang="en-US"/>
              <a:pPr>
                <a:defRPr/>
              </a:pPr>
              <a:t>6/15/2017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02CAFB2-1121-4F1E-AE3D-5362A75085D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C10C832-3450-4B60-95AE-8FEA0F626311}" type="datetimeFigureOut">
              <a:rPr lang="en-US"/>
              <a:pPr>
                <a:defRPr/>
              </a:pPr>
              <a:t>6/15/2017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1899FC7-44F0-4E19-AD97-EF6542CE505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05EED84-FF61-4DDB-9122-5D9B0330E219}" type="datetimeFigureOut">
              <a:rPr lang="en-US"/>
              <a:pPr>
                <a:defRPr/>
              </a:pPr>
              <a:t>6/15/2017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AFE95FE-9001-4B66-8FB7-C023263DC3B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9FFAA34-3436-4206-8863-650679E75E34}" type="datetimeFigureOut">
              <a:rPr lang="en-US"/>
              <a:pPr>
                <a:defRPr/>
              </a:pPr>
              <a:t>6/15/2017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BCA19D-F6BC-4FC9-8C23-8A4A08B095C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A41E843-5B87-442A-B980-1A0BEAEAC4A2}" type="datetimeFigureOut">
              <a:rPr lang="en-US"/>
              <a:pPr>
                <a:defRPr/>
              </a:pPr>
              <a:t>6/15/2017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EBBA6B-CDAA-4506-88E6-1923014F96F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l="-6000" r="-6000"/>
          </a:stretch>
        </a:blip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6195"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6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fld id="{C1054EF4-F585-4EA7-A6DA-8ED3E17F182B}" type="datetimeFigureOut">
              <a:rPr lang="en-US"/>
              <a:pPr>
                <a:defRPr/>
              </a:pPr>
              <a:t>6/15/2017</a:t>
            </a:fld>
            <a:endParaRPr lang="en-US"/>
          </a:p>
        </p:txBody>
      </p:sp>
      <p:sp>
        <p:nvSpPr>
          <p:cNvPr id="136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136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F99DE69B-27CE-4AF1-A700-AB874F7A9C9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hyperlink" Target="http://www.icai.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C:\Documents and Settings\Administrator\Desktop\icaiimage.jpg"/>
          <p:cNvPicPr>
            <a:picLocks noChangeAspect="1" noChangeArrowheads="1"/>
          </p:cNvPicPr>
          <p:nvPr/>
        </p:nvPicPr>
        <p:blipFill>
          <a:blip r:embed="rId3" cstate="print"/>
          <a:srcRect/>
          <a:stretch>
            <a:fillRect/>
          </a:stretch>
        </p:blipFill>
        <p:spPr bwMode="auto">
          <a:xfrm>
            <a:off x="228600" y="533400"/>
            <a:ext cx="4343400" cy="5638800"/>
          </a:xfrm>
          <a:prstGeom prst="rect">
            <a:avLst/>
          </a:prstGeom>
          <a:ln>
            <a:noFill/>
          </a:ln>
          <a:effectLst>
            <a:softEdge rad="112500"/>
          </a:effectLst>
        </p:spPr>
      </p:pic>
      <p:sp>
        <p:nvSpPr>
          <p:cNvPr id="7170" name="Rectangle 2"/>
          <p:cNvSpPr>
            <a:spLocks noGrp="1" noChangeArrowheads="1"/>
          </p:cNvSpPr>
          <p:nvPr>
            <p:ph type="ctrTitle" idx="4294967295"/>
          </p:nvPr>
        </p:nvSpPr>
        <p:spPr>
          <a:xfrm>
            <a:off x="4724400" y="2209800"/>
            <a:ext cx="4419600" cy="990600"/>
          </a:xfrm>
        </p:spPr>
        <p:txBody>
          <a:bodyPr/>
          <a:lstStyle/>
          <a:p>
            <a:pPr eaLnBrk="1" hangingPunct="1">
              <a:defRPr/>
            </a:pPr>
            <a:r>
              <a:rPr lang="en-US" sz="2400" b="1" dirty="0" smtClean="0">
                <a:solidFill>
                  <a:schemeClr val="bg2">
                    <a:lumMod val="60000"/>
                    <a:lumOff val="40000"/>
                  </a:schemeClr>
                </a:solidFill>
                <a:effectLst/>
                <a:cs typeface="Tahoma" pitchFamily="34" charset="0"/>
              </a:rPr>
              <a:t>Spearheading Professional Excellence</a:t>
            </a:r>
            <a:r>
              <a:rPr lang="en-US" sz="2400" b="1" dirty="0" smtClean="0">
                <a:solidFill>
                  <a:schemeClr val="bg2">
                    <a:lumMod val="75000"/>
                  </a:schemeClr>
                </a:solidFill>
                <a:effectLst/>
                <a:latin typeface="Times" pitchFamily="18" charset="0"/>
              </a:rPr>
              <a:t/>
            </a:r>
            <a:br>
              <a:rPr lang="en-US" sz="2400" b="1" dirty="0" smtClean="0">
                <a:solidFill>
                  <a:schemeClr val="bg2">
                    <a:lumMod val="75000"/>
                  </a:schemeClr>
                </a:solidFill>
                <a:effectLst/>
                <a:latin typeface="Times" pitchFamily="18" charset="0"/>
              </a:rPr>
            </a:br>
            <a:r>
              <a:rPr lang="en-US" sz="2400" b="1" dirty="0" smtClean="0">
                <a:solidFill>
                  <a:schemeClr val="bg2">
                    <a:lumMod val="75000"/>
                  </a:schemeClr>
                </a:solidFill>
                <a:effectLst/>
                <a:latin typeface="Times" pitchFamily="18" charset="0"/>
              </a:rPr>
              <a:t/>
            </a:r>
            <a:br>
              <a:rPr lang="en-US" sz="2400" b="1" dirty="0" smtClean="0">
                <a:solidFill>
                  <a:schemeClr val="bg2">
                    <a:lumMod val="75000"/>
                  </a:schemeClr>
                </a:solidFill>
                <a:effectLst/>
                <a:latin typeface="Times" pitchFamily="18" charset="0"/>
              </a:rPr>
            </a:br>
            <a:r>
              <a:rPr lang="en-US" sz="2400" b="1" dirty="0" smtClean="0">
                <a:solidFill>
                  <a:schemeClr val="bg2">
                    <a:lumMod val="75000"/>
                  </a:schemeClr>
                </a:solidFill>
                <a:effectLst/>
                <a:latin typeface="Times" pitchFamily="18" charset="0"/>
              </a:rPr>
              <a:t>The Institute of Chartered Accountants of India</a:t>
            </a:r>
          </a:p>
        </p:txBody>
      </p:sp>
      <p:pic>
        <p:nvPicPr>
          <p:cNvPr id="143364" name="Picture 4" descr="ICAILogoFinal"/>
          <p:cNvPicPr>
            <a:picLocks noChangeAspect="1" noChangeArrowheads="1"/>
          </p:cNvPicPr>
          <p:nvPr/>
        </p:nvPicPr>
        <p:blipFill>
          <a:blip r:embed="rId4"/>
          <a:srcRect/>
          <a:stretch>
            <a:fillRect/>
          </a:stretch>
        </p:blipFill>
        <p:spPr bwMode="auto">
          <a:xfrm>
            <a:off x="7848600" y="152400"/>
            <a:ext cx="1108075" cy="1143000"/>
          </a:xfrm>
          <a:prstGeom prst="rect">
            <a:avLst/>
          </a:prstGeom>
          <a:noFill/>
          <a:ln w="9525">
            <a:noFill/>
            <a:miter lim="800000"/>
            <a:headEnd/>
            <a:tailEnd/>
          </a:ln>
        </p:spPr>
      </p:pic>
      <p:sp>
        <p:nvSpPr>
          <p:cNvPr id="3077" name="Rectangle 3"/>
          <p:cNvSpPr>
            <a:spLocks noChangeArrowheads="1"/>
          </p:cNvSpPr>
          <p:nvPr/>
        </p:nvSpPr>
        <p:spPr bwMode="auto">
          <a:xfrm>
            <a:off x="4800600" y="3733800"/>
            <a:ext cx="4343400" cy="914400"/>
          </a:xfrm>
          <a:prstGeom prst="rect">
            <a:avLst/>
          </a:prstGeom>
          <a:noFill/>
          <a:ln w="9525">
            <a:noFill/>
            <a:miter lim="800000"/>
            <a:headEnd/>
            <a:tailEnd/>
          </a:ln>
        </p:spPr>
        <p:txBody>
          <a:bodyPr/>
          <a:lstStyle/>
          <a:p>
            <a:pPr algn="ctr" eaLnBrk="1" hangingPunct="1">
              <a:lnSpc>
                <a:spcPct val="90000"/>
              </a:lnSpc>
              <a:spcBef>
                <a:spcPct val="20000"/>
              </a:spcBef>
              <a:buClr>
                <a:schemeClr val="hlink"/>
              </a:buClr>
              <a:buSzPct val="65000"/>
              <a:buFont typeface="Wingdings" pitchFamily="2" charset="2"/>
              <a:buNone/>
            </a:pPr>
            <a:r>
              <a:rPr lang="en-US" b="1">
                <a:solidFill>
                  <a:schemeClr val="bg2"/>
                </a:solidFill>
                <a:latin typeface="Times" pitchFamily="18" charset="0"/>
              </a:rPr>
              <a:t>Established by an </a:t>
            </a:r>
            <a:br>
              <a:rPr lang="en-US" b="1">
                <a:solidFill>
                  <a:schemeClr val="bg2"/>
                </a:solidFill>
                <a:latin typeface="Times" pitchFamily="18" charset="0"/>
              </a:rPr>
            </a:br>
            <a:r>
              <a:rPr lang="en-US" b="1">
                <a:solidFill>
                  <a:schemeClr val="bg2"/>
                </a:solidFill>
                <a:latin typeface="Times" pitchFamily="18" charset="0"/>
              </a:rPr>
              <a:t>Act of Indian Parliament</a:t>
            </a:r>
          </a:p>
          <a:p>
            <a:pPr algn="ctr" eaLnBrk="1" hangingPunct="1">
              <a:lnSpc>
                <a:spcPct val="90000"/>
              </a:lnSpc>
              <a:spcBef>
                <a:spcPct val="20000"/>
              </a:spcBef>
              <a:buClr>
                <a:schemeClr val="hlink"/>
              </a:buClr>
              <a:buSzPct val="65000"/>
              <a:buFont typeface="Wingdings" pitchFamily="2" charset="2"/>
              <a:buNone/>
            </a:pPr>
            <a:r>
              <a:rPr lang="en-US" b="1">
                <a:solidFill>
                  <a:schemeClr val="bg2"/>
                </a:solidFill>
                <a:latin typeface="Times" pitchFamily="18" charset="0"/>
              </a:rPr>
              <a:t>“The Chartered Accountants Act, 1949”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43364"/>
                                        </p:tgtEl>
                                        <p:attrNameLst>
                                          <p:attrName>style.visibility</p:attrName>
                                        </p:attrNameLst>
                                      </p:cBhvr>
                                      <p:to>
                                        <p:strVal val="visible"/>
                                      </p:to>
                                    </p:set>
                                    <p:anim calcmode="lin" valueType="num">
                                      <p:cBhvr>
                                        <p:cTn id="7" dur="500" fill="hold"/>
                                        <p:tgtEl>
                                          <p:spTgt spid="143364"/>
                                        </p:tgtEl>
                                        <p:attrNameLst>
                                          <p:attrName>ppt_w</p:attrName>
                                        </p:attrNameLst>
                                      </p:cBhvr>
                                      <p:tavLst>
                                        <p:tav tm="0">
                                          <p:val>
                                            <p:fltVal val="0"/>
                                          </p:val>
                                        </p:tav>
                                        <p:tav tm="100000">
                                          <p:val>
                                            <p:strVal val="#ppt_w"/>
                                          </p:val>
                                        </p:tav>
                                      </p:tavLst>
                                    </p:anim>
                                    <p:anim calcmode="lin" valueType="num">
                                      <p:cBhvr>
                                        <p:cTn id="8" dur="500" fill="hold"/>
                                        <p:tgtEl>
                                          <p:spTgt spid="14336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1024"/>
          <p:cNvGraphicFramePr>
            <a:graphicFrameLocks noChangeAspect="1"/>
          </p:cNvGraphicFramePr>
          <p:nvPr>
            <p:ph type="dgm" idx="4294967295"/>
          </p:nvPr>
        </p:nvGraphicFramePr>
        <p:xfrm>
          <a:off x="762000" y="1371600"/>
          <a:ext cx="7688263" cy="4294188"/>
        </p:xfrm>
        <a:graphic>
          <a:graphicData uri="http://schemas.openxmlformats.org/presentationml/2006/ole">
            <p:oleObj spid="_x0000_s1026" name="MS Org Chart" r:id="rId4" imgW="7175160" imgH="4171680" progId="">
              <p:embed followColorScheme="full"/>
            </p:oleObj>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lstStyle/>
          <a:p>
            <a:pPr eaLnBrk="1" hangingPunct="1">
              <a:defRPr/>
            </a:pPr>
            <a:r>
              <a:rPr lang="en-US" dirty="0" smtClean="0">
                <a:solidFill>
                  <a:schemeClr val="bg2">
                    <a:lumMod val="50000"/>
                  </a:schemeClr>
                </a:solidFill>
                <a:latin typeface="Times" pitchFamily="18" charset="0"/>
              </a:rPr>
              <a:t>The Central Council	</a:t>
            </a:r>
          </a:p>
        </p:txBody>
      </p:sp>
      <p:sp>
        <p:nvSpPr>
          <p:cNvPr id="13315" name="Rectangle 3"/>
          <p:cNvSpPr>
            <a:spLocks noGrp="1" noChangeArrowheads="1"/>
          </p:cNvSpPr>
          <p:nvPr>
            <p:ph type="body" idx="4294967295"/>
          </p:nvPr>
        </p:nvSpPr>
        <p:spPr>
          <a:xfrm>
            <a:off x="457200" y="1600200"/>
            <a:ext cx="8229600" cy="4495800"/>
          </a:xfrm>
        </p:spPr>
        <p:txBody>
          <a:bodyPr/>
          <a:lstStyle/>
          <a:p>
            <a:pPr eaLnBrk="1" hangingPunct="1">
              <a:lnSpc>
                <a:spcPct val="110000"/>
              </a:lnSpc>
              <a:spcBef>
                <a:spcPct val="90000"/>
              </a:spcBef>
              <a:defRPr/>
            </a:pPr>
            <a:r>
              <a:rPr lang="en-US" sz="1900" b="1" dirty="0" smtClean="0">
                <a:solidFill>
                  <a:schemeClr val="bg2">
                    <a:lumMod val="50000"/>
                  </a:schemeClr>
                </a:solidFill>
                <a:effectLst/>
                <a:latin typeface="Times" pitchFamily="18" charset="0"/>
              </a:rPr>
              <a:t>Consisting of 40 Members</a:t>
            </a:r>
          </a:p>
          <a:p>
            <a:pPr lvl="1" eaLnBrk="1" hangingPunct="1">
              <a:lnSpc>
                <a:spcPct val="110000"/>
              </a:lnSpc>
              <a:spcBef>
                <a:spcPct val="90000"/>
              </a:spcBef>
              <a:defRPr/>
            </a:pPr>
            <a:r>
              <a:rPr lang="en-US" sz="1900" b="1" dirty="0" smtClean="0">
                <a:solidFill>
                  <a:schemeClr val="bg2">
                    <a:lumMod val="50000"/>
                  </a:schemeClr>
                </a:solidFill>
                <a:effectLst/>
                <a:latin typeface="Times" pitchFamily="18" charset="0"/>
              </a:rPr>
              <a:t>32 Elected Members</a:t>
            </a:r>
          </a:p>
          <a:p>
            <a:pPr lvl="1" eaLnBrk="1" hangingPunct="1">
              <a:lnSpc>
                <a:spcPct val="110000"/>
              </a:lnSpc>
              <a:spcBef>
                <a:spcPct val="90000"/>
              </a:spcBef>
              <a:defRPr/>
            </a:pPr>
            <a:r>
              <a:rPr lang="en-US" sz="1900" b="1" dirty="0" smtClean="0">
                <a:solidFill>
                  <a:schemeClr val="bg2">
                    <a:lumMod val="50000"/>
                  </a:schemeClr>
                </a:solidFill>
                <a:effectLst/>
                <a:latin typeface="Times" pitchFamily="18" charset="0"/>
              </a:rPr>
              <a:t>8 Nominated by Central Government</a:t>
            </a:r>
          </a:p>
          <a:p>
            <a:pPr eaLnBrk="1" hangingPunct="1">
              <a:lnSpc>
                <a:spcPct val="110000"/>
              </a:lnSpc>
              <a:spcBef>
                <a:spcPct val="90000"/>
              </a:spcBef>
              <a:defRPr/>
            </a:pPr>
            <a:r>
              <a:rPr lang="en-US" sz="1900" b="1" dirty="0" smtClean="0">
                <a:solidFill>
                  <a:schemeClr val="bg2">
                    <a:lumMod val="50000"/>
                  </a:schemeClr>
                </a:solidFill>
                <a:effectLst/>
                <a:latin typeface="Times" pitchFamily="18" charset="0"/>
              </a:rPr>
              <a:t>Term: Three years</a:t>
            </a:r>
          </a:p>
          <a:p>
            <a:pPr eaLnBrk="1" hangingPunct="1">
              <a:lnSpc>
                <a:spcPct val="110000"/>
              </a:lnSpc>
              <a:spcBef>
                <a:spcPct val="90000"/>
              </a:spcBef>
              <a:defRPr/>
            </a:pPr>
            <a:r>
              <a:rPr lang="en-US" sz="1900" b="1" dirty="0" smtClean="0">
                <a:solidFill>
                  <a:schemeClr val="bg2">
                    <a:lumMod val="50000"/>
                  </a:schemeClr>
                </a:solidFill>
                <a:effectLst/>
                <a:latin typeface="Times" pitchFamily="18" charset="0"/>
              </a:rPr>
              <a:t>Headed by President</a:t>
            </a:r>
          </a:p>
          <a:p>
            <a:pPr lvl="1" eaLnBrk="1" hangingPunct="1">
              <a:lnSpc>
                <a:spcPct val="110000"/>
              </a:lnSpc>
              <a:spcBef>
                <a:spcPct val="90000"/>
              </a:spcBef>
              <a:defRPr/>
            </a:pPr>
            <a:r>
              <a:rPr lang="en-US" sz="1900" b="1" dirty="0" smtClean="0">
                <a:solidFill>
                  <a:schemeClr val="bg2">
                    <a:lumMod val="50000"/>
                  </a:schemeClr>
                </a:solidFill>
                <a:effectLst/>
                <a:latin typeface="Times" pitchFamily="18" charset="0"/>
              </a:rPr>
              <a:t>Elected by the Council for one year term</a:t>
            </a:r>
          </a:p>
          <a:p>
            <a:pPr eaLnBrk="1" hangingPunct="1">
              <a:lnSpc>
                <a:spcPct val="110000"/>
              </a:lnSpc>
              <a:spcBef>
                <a:spcPct val="90000"/>
              </a:spcBef>
              <a:defRPr/>
            </a:pPr>
            <a:r>
              <a:rPr lang="en-US" sz="1900" b="1" dirty="0" smtClean="0">
                <a:solidFill>
                  <a:schemeClr val="bg2">
                    <a:lumMod val="50000"/>
                  </a:schemeClr>
                </a:solidFill>
                <a:effectLst/>
                <a:latin typeface="Times" pitchFamily="18" charset="0"/>
              </a:rPr>
              <a:t>Empowered to frame Regulations under the Act and to constitute necessary standing and non-standing Committees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lstStyle/>
          <a:p>
            <a:pPr eaLnBrk="1" hangingPunct="1">
              <a:defRPr/>
            </a:pPr>
            <a:r>
              <a:rPr lang="en-US" dirty="0" smtClean="0">
                <a:solidFill>
                  <a:schemeClr val="bg2">
                    <a:lumMod val="50000"/>
                  </a:schemeClr>
                </a:solidFill>
                <a:effectLst>
                  <a:outerShdw blurRad="38100" dist="38100" dir="2700000" algn="tl">
                    <a:srgbClr val="000000">
                      <a:alpha val="43137"/>
                    </a:srgbClr>
                  </a:outerShdw>
                </a:effectLst>
                <a:latin typeface="Times" pitchFamily="18" charset="0"/>
              </a:rPr>
              <a:t>Standing Committees</a:t>
            </a:r>
          </a:p>
        </p:txBody>
      </p:sp>
      <p:sp>
        <p:nvSpPr>
          <p:cNvPr id="12291" name="AutoShape 46"/>
          <p:cNvSpPr>
            <a:spLocks noChangeAspect="1" noChangeArrowheads="1" noTextEdit="1"/>
          </p:cNvSpPr>
          <p:nvPr/>
        </p:nvSpPr>
        <p:spPr bwMode="auto">
          <a:xfrm>
            <a:off x="376238" y="1676400"/>
            <a:ext cx="8391525" cy="4572000"/>
          </a:xfrm>
          <a:prstGeom prst="rect">
            <a:avLst/>
          </a:prstGeom>
          <a:noFill/>
          <a:ln w="9525">
            <a:noFill/>
            <a:miter lim="800000"/>
            <a:headEnd/>
            <a:tailEnd/>
          </a:ln>
        </p:spPr>
        <p:txBody>
          <a:bodyPr/>
          <a:lstStyle/>
          <a:p>
            <a:endParaRPr lang="en-US"/>
          </a:p>
        </p:txBody>
      </p:sp>
      <p:sp>
        <p:nvSpPr>
          <p:cNvPr id="36937" name="Oval 73"/>
          <p:cNvSpPr>
            <a:spLocks noChangeArrowheads="1"/>
          </p:cNvSpPr>
          <p:nvPr/>
        </p:nvSpPr>
        <p:spPr bwMode="auto">
          <a:xfrm>
            <a:off x="1600200" y="2057400"/>
            <a:ext cx="2438400" cy="1828800"/>
          </a:xfrm>
          <a:prstGeom prst="ellipse">
            <a:avLst/>
          </a:prstGeom>
          <a:solidFill>
            <a:srgbClr val="FFFF66"/>
          </a:solidFill>
          <a:ln w="9525">
            <a:solidFill>
              <a:schemeClr val="tx1"/>
            </a:solidFill>
            <a:round/>
            <a:headEnd/>
            <a:tailEnd/>
          </a:ln>
        </p:spPr>
        <p:txBody>
          <a:bodyPr wrap="none" anchor="ctr"/>
          <a:lstStyle/>
          <a:p>
            <a:pPr algn="ctr" eaLnBrk="1" hangingPunct="1"/>
            <a:r>
              <a:rPr lang="en-US" sz="2400">
                <a:solidFill>
                  <a:srgbClr val="000099"/>
                </a:solidFill>
                <a:latin typeface="Times New Roman" pitchFamily="18" charset="0"/>
              </a:rPr>
              <a:t>Executive</a:t>
            </a:r>
            <a:r>
              <a:rPr lang="en-US" sz="2400">
                <a:latin typeface="Times New Roman" pitchFamily="18" charset="0"/>
              </a:rPr>
              <a:t> </a:t>
            </a:r>
          </a:p>
          <a:p>
            <a:pPr algn="ctr" eaLnBrk="1" hangingPunct="1"/>
            <a:r>
              <a:rPr lang="en-US" sz="2400">
                <a:solidFill>
                  <a:srgbClr val="000099"/>
                </a:solidFill>
                <a:latin typeface="Times New Roman" pitchFamily="18" charset="0"/>
              </a:rPr>
              <a:t>Committee</a:t>
            </a:r>
          </a:p>
        </p:txBody>
      </p:sp>
      <p:sp>
        <p:nvSpPr>
          <p:cNvPr id="36938" name="Oval 74"/>
          <p:cNvSpPr>
            <a:spLocks noChangeArrowheads="1"/>
          </p:cNvSpPr>
          <p:nvPr/>
        </p:nvSpPr>
        <p:spPr bwMode="auto">
          <a:xfrm>
            <a:off x="5105400" y="2057400"/>
            <a:ext cx="2438400" cy="1828800"/>
          </a:xfrm>
          <a:prstGeom prst="ellipse">
            <a:avLst/>
          </a:prstGeom>
          <a:solidFill>
            <a:srgbClr val="33CCFF"/>
          </a:solidFill>
          <a:ln w="9525">
            <a:solidFill>
              <a:schemeClr val="tx1"/>
            </a:solidFill>
            <a:round/>
            <a:headEnd/>
            <a:tailEnd/>
          </a:ln>
        </p:spPr>
        <p:txBody>
          <a:bodyPr wrap="none" anchor="ctr"/>
          <a:lstStyle/>
          <a:p>
            <a:pPr algn="ctr" eaLnBrk="1" hangingPunct="1"/>
            <a:r>
              <a:rPr lang="en-US" sz="2400">
                <a:solidFill>
                  <a:srgbClr val="000000"/>
                </a:solidFill>
                <a:latin typeface="Times New Roman" pitchFamily="18" charset="0"/>
              </a:rPr>
              <a:t>Finance</a:t>
            </a:r>
          </a:p>
          <a:p>
            <a:pPr algn="ctr" eaLnBrk="1" hangingPunct="1"/>
            <a:r>
              <a:rPr lang="en-US" sz="2400">
                <a:solidFill>
                  <a:srgbClr val="000000"/>
                </a:solidFill>
                <a:latin typeface="Times New Roman" pitchFamily="18" charset="0"/>
              </a:rPr>
              <a:t>Committee</a:t>
            </a:r>
          </a:p>
        </p:txBody>
      </p:sp>
      <p:sp>
        <p:nvSpPr>
          <p:cNvPr id="36939" name="Oval 75"/>
          <p:cNvSpPr>
            <a:spLocks noChangeArrowheads="1"/>
          </p:cNvSpPr>
          <p:nvPr/>
        </p:nvSpPr>
        <p:spPr bwMode="auto">
          <a:xfrm>
            <a:off x="1676400" y="4191000"/>
            <a:ext cx="2438400" cy="1828800"/>
          </a:xfrm>
          <a:prstGeom prst="ellipse">
            <a:avLst/>
          </a:prstGeom>
          <a:solidFill>
            <a:schemeClr val="accent1"/>
          </a:solidFill>
          <a:ln w="9525">
            <a:solidFill>
              <a:schemeClr val="tx1"/>
            </a:solidFill>
            <a:round/>
            <a:headEnd/>
            <a:tailEnd/>
          </a:ln>
        </p:spPr>
        <p:txBody>
          <a:bodyPr wrap="none" anchor="ctr"/>
          <a:lstStyle/>
          <a:p>
            <a:pPr algn="ctr" eaLnBrk="1" hangingPunct="1"/>
            <a:r>
              <a:rPr lang="en-US" sz="2400">
                <a:latin typeface="Times New Roman" pitchFamily="18" charset="0"/>
              </a:rPr>
              <a:t>Examination</a:t>
            </a:r>
          </a:p>
          <a:p>
            <a:pPr algn="ctr" eaLnBrk="1" hangingPunct="1"/>
            <a:r>
              <a:rPr lang="en-US" sz="2400">
                <a:latin typeface="Times New Roman" pitchFamily="18" charset="0"/>
              </a:rPr>
              <a:t>Committee</a:t>
            </a:r>
          </a:p>
        </p:txBody>
      </p:sp>
      <p:sp>
        <p:nvSpPr>
          <p:cNvPr id="2" name="Oval 75"/>
          <p:cNvSpPr>
            <a:spLocks noChangeArrowheads="1"/>
          </p:cNvSpPr>
          <p:nvPr/>
        </p:nvSpPr>
        <p:spPr bwMode="auto">
          <a:xfrm>
            <a:off x="5257800" y="4267200"/>
            <a:ext cx="2438400" cy="1828800"/>
          </a:xfrm>
          <a:prstGeom prst="ellipse">
            <a:avLst/>
          </a:prstGeom>
          <a:solidFill>
            <a:srgbClr val="FF0000"/>
          </a:solidFill>
          <a:ln w="9525">
            <a:solidFill>
              <a:schemeClr val="tx1"/>
            </a:solidFill>
            <a:round/>
            <a:headEnd/>
            <a:tailEnd/>
          </a:ln>
        </p:spPr>
        <p:txBody>
          <a:bodyPr wrap="none" anchor="ctr"/>
          <a:lstStyle/>
          <a:p>
            <a:pPr algn="ctr" eaLnBrk="1" hangingPunct="1"/>
            <a:r>
              <a:rPr lang="en-US" sz="2400">
                <a:latin typeface="Times New Roman" pitchFamily="18" charset="0"/>
              </a:rPr>
              <a:t>Disciplinary</a:t>
            </a:r>
          </a:p>
          <a:p>
            <a:pPr algn="ctr" eaLnBrk="1" hangingPunct="1"/>
            <a:r>
              <a:rPr lang="en-US" sz="2400">
                <a:latin typeface="Times New Roman" pitchFamily="18" charset="0"/>
              </a:rPr>
              <a:t> Committee </a:t>
            </a:r>
          </a:p>
          <a:p>
            <a:pPr algn="ctr" eaLnBrk="1" hangingPunct="1"/>
            <a:r>
              <a:rPr lang="en-US" sz="2400">
                <a:latin typeface="Times New Roman" pitchFamily="18" charset="0"/>
              </a:rPr>
              <a:t>(Section 21D)</a:t>
            </a:r>
            <a:r>
              <a:rPr lang="en-US" sz="1500">
                <a:solidFill>
                  <a:schemeClr val="bg1"/>
                </a:solidFill>
                <a:latin typeface="Impact"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6937"/>
                                        </p:tgtEl>
                                        <p:attrNameLst>
                                          <p:attrName>style.visibility</p:attrName>
                                        </p:attrNameLst>
                                      </p:cBhvr>
                                      <p:to>
                                        <p:strVal val="visible"/>
                                      </p:to>
                                    </p:set>
                                    <p:animEffect transition="in" filter="dissolve">
                                      <p:cBhvr>
                                        <p:cTn id="7" dur="500"/>
                                        <p:tgtEl>
                                          <p:spTgt spid="3693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6938"/>
                                        </p:tgtEl>
                                        <p:attrNameLst>
                                          <p:attrName>style.visibility</p:attrName>
                                        </p:attrNameLst>
                                      </p:cBhvr>
                                      <p:to>
                                        <p:strVal val="visible"/>
                                      </p:to>
                                    </p:set>
                                    <p:animEffect transition="in" filter="dissolve">
                                      <p:cBhvr>
                                        <p:cTn id="11" dur="500"/>
                                        <p:tgtEl>
                                          <p:spTgt spid="36938"/>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6939"/>
                                        </p:tgtEl>
                                        <p:attrNameLst>
                                          <p:attrName>style.visibility</p:attrName>
                                        </p:attrNameLst>
                                      </p:cBhvr>
                                      <p:to>
                                        <p:strVal val="visible"/>
                                      </p:to>
                                    </p:set>
                                    <p:animEffect transition="in" filter="dissolve">
                                      <p:cBhvr>
                                        <p:cTn id="15" dur="500"/>
                                        <p:tgtEl>
                                          <p:spTgt spid="36939"/>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37" grpId="0" animBg="1" autoUpdateAnimBg="0"/>
      <p:bldP spid="36938" grpId="0" animBg="1" autoUpdateAnimBg="0"/>
      <p:bldP spid="36939" grpId="0" animBg="1" autoUpdateAnimBg="0"/>
      <p:bldP spid="2"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533400" y="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Times" pitchFamily="18" charset="0"/>
                <a:ea typeface="+mj-ea"/>
                <a:cs typeface="+mj-cs"/>
              </a:rPr>
              <a:t>Non-Standing Committees</a:t>
            </a:r>
          </a:p>
        </p:txBody>
      </p:sp>
      <p:graphicFrame>
        <p:nvGraphicFramePr>
          <p:cNvPr id="4" name="Table 3"/>
          <p:cNvGraphicFramePr>
            <a:graphicFrameLocks noGrp="1"/>
          </p:cNvGraphicFramePr>
          <p:nvPr/>
        </p:nvGraphicFramePr>
        <p:xfrm>
          <a:off x="0" y="1157189"/>
          <a:ext cx="9144000" cy="5517931"/>
        </p:xfrm>
        <a:graphic>
          <a:graphicData uri="http://schemas.openxmlformats.org/drawingml/2006/table">
            <a:tbl>
              <a:tblPr/>
              <a:tblGrid>
                <a:gridCol w="2180282"/>
                <a:gridCol w="2762421"/>
                <a:gridCol w="1977081"/>
                <a:gridCol w="2224216"/>
              </a:tblGrid>
              <a:tr h="392412">
                <a:tc>
                  <a:txBody>
                    <a:bodyPr/>
                    <a:lstStyle/>
                    <a:p>
                      <a:pPr marL="342900" marR="0" lvl="0" indent="-342900" algn="just">
                        <a:spcBef>
                          <a:spcPts val="0"/>
                        </a:spcBef>
                        <a:spcAft>
                          <a:spcPts val="0"/>
                        </a:spcAft>
                        <a:buFont typeface="Arial" pitchFamily="34" charset="0"/>
                        <a:buChar char="•"/>
                      </a:pPr>
                      <a:r>
                        <a:rPr lang="en-US" sz="1300">
                          <a:solidFill>
                            <a:srgbClr val="0C0C0C"/>
                          </a:solidFill>
                          <a:latin typeface="Times"/>
                          <a:ea typeface="Calibri"/>
                          <a:cs typeface="Times New Roman"/>
                        </a:rPr>
                        <a:t>Accounting Standards Board</a:t>
                      </a:r>
                      <a:endParaRPr lang="en-US" sz="1300">
                        <a:solidFill>
                          <a:srgbClr val="0C0C0C"/>
                        </a:solidFill>
                        <a:latin typeface="Calibri"/>
                        <a:ea typeface="Calibri"/>
                        <a:cs typeface="Times New Roman"/>
                      </a:endParaRPr>
                    </a:p>
                  </a:txBody>
                  <a:tcPr marL="49427" marR="49427"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342900" marR="0" lvl="0" indent="-342900" algn="just">
                        <a:spcBef>
                          <a:spcPts val="0"/>
                        </a:spcBef>
                        <a:spcAft>
                          <a:spcPts val="0"/>
                        </a:spcAft>
                        <a:buFont typeface="Arial" pitchFamily="34" charset="0"/>
                        <a:buChar char="•"/>
                      </a:pPr>
                      <a:r>
                        <a:rPr lang="en-US" sz="1300" dirty="0">
                          <a:solidFill>
                            <a:srgbClr val="0C0C0C"/>
                          </a:solidFill>
                          <a:latin typeface="Times"/>
                          <a:ea typeface="Calibri"/>
                          <a:cs typeface="Times New Roman"/>
                        </a:rPr>
                        <a:t>Committee for Co-Operatives and NPO Sectors</a:t>
                      </a:r>
                      <a:endParaRPr lang="en-US" sz="1300" dirty="0">
                        <a:solidFill>
                          <a:srgbClr val="0C0C0C"/>
                        </a:solidFill>
                        <a:latin typeface="Calibri"/>
                        <a:ea typeface="Calibri"/>
                        <a:cs typeface="Times New Roman"/>
                      </a:endParaRPr>
                    </a:p>
                  </a:txBody>
                  <a:tcPr marL="49427" marR="49427"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342900" marR="0" lvl="0" indent="-342900" algn="just">
                        <a:spcBef>
                          <a:spcPts val="0"/>
                        </a:spcBef>
                        <a:spcAft>
                          <a:spcPts val="0"/>
                        </a:spcAft>
                        <a:buFont typeface="Arial" pitchFamily="34" charset="0"/>
                        <a:buChar char="•"/>
                      </a:pPr>
                      <a:r>
                        <a:rPr lang="en-US" sz="1300" dirty="0">
                          <a:solidFill>
                            <a:srgbClr val="0C0C0C"/>
                          </a:solidFill>
                          <a:latin typeface="Times"/>
                          <a:ea typeface="Calibri"/>
                          <a:cs typeface="Times New Roman"/>
                        </a:rPr>
                        <a:t>Editorial Board</a:t>
                      </a:r>
                      <a:endParaRPr lang="en-US" sz="1300" dirty="0">
                        <a:solidFill>
                          <a:srgbClr val="0C0C0C"/>
                        </a:solidFill>
                        <a:latin typeface="Calibri"/>
                        <a:ea typeface="Calibri"/>
                        <a:cs typeface="Times New Roman"/>
                      </a:endParaRPr>
                    </a:p>
                  </a:txBody>
                  <a:tcPr marL="49427" marR="49427"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342900" marR="0" lvl="0" indent="-342900" algn="just">
                        <a:spcBef>
                          <a:spcPts val="0"/>
                        </a:spcBef>
                        <a:spcAft>
                          <a:spcPts val="0"/>
                        </a:spcAft>
                        <a:buFont typeface="Arial" pitchFamily="34" charset="0"/>
                        <a:buChar char="•"/>
                      </a:pPr>
                      <a:r>
                        <a:rPr lang="en-US" sz="1300">
                          <a:solidFill>
                            <a:srgbClr val="0C0C0C"/>
                          </a:solidFill>
                          <a:latin typeface="Times"/>
                          <a:ea typeface="Calibri"/>
                          <a:cs typeface="Times New Roman"/>
                        </a:rPr>
                        <a:t>Peer Review Board</a:t>
                      </a:r>
                      <a:endParaRPr lang="en-US" sz="1300">
                        <a:solidFill>
                          <a:srgbClr val="0C0C0C"/>
                        </a:solidFill>
                        <a:latin typeface="Calibri"/>
                        <a:ea typeface="Calibri"/>
                        <a:cs typeface="Times New Roman"/>
                      </a:endParaRPr>
                    </a:p>
                  </a:txBody>
                  <a:tcPr marL="49427" marR="49427"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392412">
                <a:tc>
                  <a:txBody>
                    <a:bodyPr/>
                    <a:lstStyle/>
                    <a:p>
                      <a:pPr marL="342900" marR="0" lvl="0" indent="-342900" algn="just">
                        <a:spcBef>
                          <a:spcPts val="0"/>
                        </a:spcBef>
                        <a:spcAft>
                          <a:spcPts val="0"/>
                        </a:spcAft>
                        <a:buFont typeface="Arial" pitchFamily="34" charset="0"/>
                        <a:buChar char="•"/>
                      </a:pPr>
                      <a:r>
                        <a:rPr lang="en-US" sz="1300">
                          <a:solidFill>
                            <a:srgbClr val="0C0C0C"/>
                          </a:solidFill>
                          <a:latin typeface="Times"/>
                          <a:ea typeface="Calibri"/>
                          <a:cs typeface="Times New Roman"/>
                        </a:rPr>
                        <a:t>Audit Committee</a:t>
                      </a:r>
                      <a:endParaRPr lang="en-US" sz="1300">
                        <a:solidFill>
                          <a:srgbClr val="0C0C0C"/>
                        </a:solidFill>
                        <a:latin typeface="Calibri"/>
                        <a:ea typeface="Calibri"/>
                        <a:cs typeface="Times New Roman"/>
                      </a:endParaRPr>
                    </a:p>
                  </a:txBody>
                  <a:tcPr marL="49427" marR="49427"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342900" marR="0" lvl="0" indent="-342900" algn="just">
                        <a:spcBef>
                          <a:spcPts val="0"/>
                        </a:spcBef>
                        <a:spcAft>
                          <a:spcPts val="0"/>
                        </a:spcAft>
                        <a:buFont typeface="Arial" pitchFamily="34" charset="0"/>
                        <a:buChar char="•"/>
                      </a:pPr>
                      <a:r>
                        <a:rPr lang="en-US" sz="1300" dirty="0">
                          <a:solidFill>
                            <a:srgbClr val="0C0C0C"/>
                          </a:solidFill>
                          <a:latin typeface="Times"/>
                          <a:ea typeface="Calibri"/>
                          <a:cs typeface="Times New Roman"/>
                        </a:rPr>
                        <a:t>Committee on International Taxation</a:t>
                      </a:r>
                      <a:endParaRPr lang="en-US" sz="1300" dirty="0">
                        <a:solidFill>
                          <a:srgbClr val="0C0C0C"/>
                        </a:solidFill>
                        <a:latin typeface="Calibri"/>
                        <a:ea typeface="Calibri"/>
                        <a:cs typeface="Times New Roman"/>
                      </a:endParaRPr>
                    </a:p>
                  </a:txBody>
                  <a:tcPr marL="49427" marR="49427"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342900" marR="0" lvl="0" indent="-342900" algn="just">
                        <a:spcBef>
                          <a:spcPts val="0"/>
                        </a:spcBef>
                        <a:spcAft>
                          <a:spcPts val="0"/>
                        </a:spcAft>
                        <a:buFont typeface="Arial" pitchFamily="34" charset="0"/>
                        <a:buChar char="•"/>
                      </a:pPr>
                      <a:r>
                        <a:rPr lang="en-US" sz="1300">
                          <a:solidFill>
                            <a:srgbClr val="0C0C0C"/>
                          </a:solidFill>
                          <a:latin typeface="Times"/>
                          <a:ea typeface="Calibri"/>
                          <a:cs typeface="Times New Roman"/>
                        </a:rPr>
                        <a:t>Ethical Standards Board</a:t>
                      </a:r>
                      <a:endParaRPr lang="en-US" sz="1300">
                        <a:solidFill>
                          <a:srgbClr val="0C0C0C"/>
                        </a:solidFill>
                        <a:latin typeface="Calibri"/>
                        <a:ea typeface="Calibri"/>
                        <a:cs typeface="Times New Roman"/>
                      </a:endParaRPr>
                    </a:p>
                  </a:txBody>
                  <a:tcPr marL="49427" marR="49427"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342900" marR="0" lvl="0" indent="-342900" algn="just">
                        <a:spcBef>
                          <a:spcPts val="0"/>
                        </a:spcBef>
                        <a:spcAft>
                          <a:spcPts val="0"/>
                        </a:spcAft>
                        <a:buFont typeface="Arial" pitchFamily="34" charset="0"/>
                        <a:buChar char="•"/>
                      </a:pPr>
                      <a:r>
                        <a:rPr lang="en-US" sz="1300" u="none" strike="noStrike" dirty="0" smtClean="0">
                          <a:solidFill>
                            <a:srgbClr val="0C0C0C"/>
                          </a:solidFill>
                          <a:latin typeface="Times"/>
                          <a:ea typeface="Calibri"/>
                          <a:cs typeface="Times New Roman"/>
                        </a:rPr>
                        <a:t>Public </a:t>
                      </a:r>
                      <a:r>
                        <a:rPr lang="en-US" sz="1300" u="none" strike="noStrike" dirty="0">
                          <a:solidFill>
                            <a:srgbClr val="0C0C0C"/>
                          </a:solidFill>
                          <a:latin typeface="Times"/>
                          <a:ea typeface="Calibri"/>
                          <a:cs typeface="Times New Roman"/>
                        </a:rPr>
                        <a:t>Relations and CSR Committee</a:t>
                      </a:r>
                      <a:endParaRPr lang="en-US" sz="1300" dirty="0">
                        <a:solidFill>
                          <a:srgbClr val="0C0C0C"/>
                        </a:solidFill>
                        <a:latin typeface="Calibri"/>
                        <a:ea typeface="Calibri"/>
                        <a:cs typeface="Times New Roman"/>
                      </a:endParaRPr>
                    </a:p>
                  </a:txBody>
                  <a:tcPr marL="49427" marR="49427"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r h="562076">
                <a:tc>
                  <a:txBody>
                    <a:bodyPr/>
                    <a:lstStyle/>
                    <a:p>
                      <a:pPr marL="342900" marR="0" lvl="0" indent="-342900" algn="just">
                        <a:spcBef>
                          <a:spcPts val="0"/>
                        </a:spcBef>
                        <a:spcAft>
                          <a:spcPts val="0"/>
                        </a:spcAft>
                        <a:buFont typeface="Arial" pitchFamily="34" charset="0"/>
                        <a:buChar char="•"/>
                      </a:pPr>
                      <a:r>
                        <a:rPr lang="en-US" sz="1300">
                          <a:solidFill>
                            <a:srgbClr val="0C0C0C"/>
                          </a:solidFill>
                          <a:latin typeface="Times"/>
                          <a:ea typeface="Calibri"/>
                          <a:cs typeface="Times New Roman"/>
                        </a:rPr>
                        <a:t>Auditing &amp; Assurance Standards Board</a:t>
                      </a:r>
                      <a:endParaRPr lang="en-US" sz="1300">
                        <a:solidFill>
                          <a:srgbClr val="0C0C0C"/>
                        </a:solidFill>
                        <a:latin typeface="Calibri"/>
                        <a:ea typeface="Calibri"/>
                        <a:cs typeface="Times New Roman"/>
                      </a:endParaRPr>
                    </a:p>
                  </a:txBody>
                  <a:tcPr marL="49427" marR="49427"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342900" marR="0" lvl="0" indent="-342900" algn="just">
                        <a:spcBef>
                          <a:spcPts val="0"/>
                        </a:spcBef>
                        <a:spcAft>
                          <a:spcPts val="0"/>
                        </a:spcAft>
                        <a:buFont typeface="Arial" pitchFamily="34" charset="0"/>
                        <a:buChar char="•"/>
                      </a:pPr>
                      <a:r>
                        <a:rPr lang="en-US" sz="1300" dirty="0">
                          <a:solidFill>
                            <a:srgbClr val="0C0C0C"/>
                          </a:solidFill>
                          <a:latin typeface="Times"/>
                          <a:ea typeface="Calibri"/>
                          <a:cs typeface="Times New Roman"/>
                        </a:rPr>
                        <a:t>Corporate Laws &amp; Corporate Governance Committee</a:t>
                      </a:r>
                      <a:endParaRPr lang="en-US" sz="1300" dirty="0">
                        <a:solidFill>
                          <a:srgbClr val="0C0C0C"/>
                        </a:solidFill>
                        <a:latin typeface="Calibri"/>
                        <a:ea typeface="Calibri"/>
                        <a:cs typeface="Times New Roman"/>
                      </a:endParaRPr>
                    </a:p>
                  </a:txBody>
                  <a:tcPr marL="49427" marR="49427"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342900" marR="0" lvl="0" indent="-342900" algn="just">
                        <a:spcBef>
                          <a:spcPts val="0"/>
                        </a:spcBef>
                        <a:spcAft>
                          <a:spcPts val="0"/>
                        </a:spcAft>
                        <a:buFont typeface="Arial" pitchFamily="34" charset="0"/>
                        <a:buChar char="•"/>
                      </a:pPr>
                      <a:r>
                        <a:rPr lang="en-US" sz="1300">
                          <a:solidFill>
                            <a:srgbClr val="0C0C0C"/>
                          </a:solidFill>
                          <a:latin typeface="Times"/>
                          <a:ea typeface="Calibri"/>
                          <a:cs typeface="Times New Roman"/>
                        </a:rPr>
                        <a:t>Expert Advisory Committee</a:t>
                      </a:r>
                      <a:endParaRPr lang="en-US" sz="1300">
                        <a:solidFill>
                          <a:srgbClr val="0C0C0C"/>
                        </a:solidFill>
                        <a:latin typeface="Calibri"/>
                        <a:ea typeface="Calibri"/>
                        <a:cs typeface="Times New Roman"/>
                      </a:endParaRPr>
                    </a:p>
                  </a:txBody>
                  <a:tcPr marL="49427" marR="49427"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342900" marR="0" lvl="0" indent="-342900" algn="just">
                        <a:spcBef>
                          <a:spcPts val="0"/>
                        </a:spcBef>
                        <a:spcAft>
                          <a:spcPts val="0"/>
                        </a:spcAft>
                        <a:buFont typeface="Arial" pitchFamily="34" charset="0"/>
                        <a:buChar char="•"/>
                      </a:pPr>
                      <a:r>
                        <a:rPr lang="en-US" sz="1300" dirty="0">
                          <a:solidFill>
                            <a:srgbClr val="0C0C0C"/>
                          </a:solidFill>
                          <a:latin typeface="Times"/>
                          <a:ea typeface="Calibri"/>
                          <a:cs typeface="Times New Roman"/>
                        </a:rPr>
                        <a:t>Professional Development Committee</a:t>
                      </a:r>
                      <a:endParaRPr lang="en-US" sz="1300" dirty="0">
                        <a:solidFill>
                          <a:srgbClr val="0C0C0C"/>
                        </a:solidFill>
                        <a:latin typeface="Calibri"/>
                        <a:ea typeface="Calibri"/>
                        <a:cs typeface="Times New Roman"/>
                      </a:endParaRPr>
                    </a:p>
                  </a:txBody>
                  <a:tcPr marL="49427" marR="49427"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588618">
                <a:tc>
                  <a:txBody>
                    <a:bodyPr/>
                    <a:lstStyle/>
                    <a:p>
                      <a:pPr marL="342900" marR="0" lvl="0" indent="-342900" algn="just">
                        <a:spcBef>
                          <a:spcPts val="0"/>
                        </a:spcBef>
                        <a:spcAft>
                          <a:spcPts val="0"/>
                        </a:spcAft>
                        <a:buFont typeface="Arial" pitchFamily="34" charset="0"/>
                        <a:buChar char="•"/>
                      </a:pPr>
                      <a:r>
                        <a:rPr lang="en-US" sz="1300">
                          <a:solidFill>
                            <a:srgbClr val="0C0C0C"/>
                          </a:solidFill>
                          <a:latin typeface="Times"/>
                          <a:ea typeface="Calibri"/>
                          <a:cs typeface="Times New Roman"/>
                        </a:rPr>
                        <a:t>Board of Studies</a:t>
                      </a:r>
                      <a:endParaRPr lang="en-US" sz="1300">
                        <a:solidFill>
                          <a:srgbClr val="0C0C0C"/>
                        </a:solidFill>
                        <a:latin typeface="Calibri"/>
                        <a:ea typeface="Calibri"/>
                        <a:cs typeface="Times New Roman"/>
                      </a:endParaRPr>
                    </a:p>
                  </a:txBody>
                  <a:tcPr marL="49427" marR="49427"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342900" marR="0" lvl="0" indent="-342900" algn="just">
                        <a:spcBef>
                          <a:spcPts val="0"/>
                        </a:spcBef>
                        <a:spcAft>
                          <a:spcPts val="0"/>
                        </a:spcAft>
                        <a:buFont typeface="Arial" pitchFamily="34" charset="0"/>
                        <a:buChar char="•"/>
                      </a:pPr>
                      <a:r>
                        <a:rPr lang="en-US" sz="1300" dirty="0">
                          <a:solidFill>
                            <a:srgbClr val="0C0C0C"/>
                          </a:solidFill>
                          <a:latin typeface="Times"/>
                          <a:ea typeface="Calibri"/>
                          <a:cs typeface="Times New Roman"/>
                        </a:rPr>
                        <a:t>Committee for Professional Accountants in Business &amp; Industry</a:t>
                      </a:r>
                      <a:endParaRPr lang="en-US" sz="1300" dirty="0">
                        <a:solidFill>
                          <a:srgbClr val="0C0C0C"/>
                        </a:solidFill>
                        <a:latin typeface="Calibri"/>
                        <a:ea typeface="Calibri"/>
                        <a:cs typeface="Times New Roman"/>
                      </a:endParaRPr>
                    </a:p>
                  </a:txBody>
                  <a:tcPr marL="49427" marR="49427"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342900" marR="0" lvl="0" indent="-342900" algn="just">
                        <a:spcBef>
                          <a:spcPts val="0"/>
                        </a:spcBef>
                        <a:spcAft>
                          <a:spcPts val="0"/>
                        </a:spcAft>
                        <a:buFont typeface="Arial" pitchFamily="34" charset="0"/>
                        <a:buChar char="•"/>
                      </a:pPr>
                      <a:r>
                        <a:rPr lang="en-US" sz="1300">
                          <a:solidFill>
                            <a:srgbClr val="0C0C0C"/>
                          </a:solidFill>
                          <a:latin typeface="Times"/>
                          <a:ea typeface="Calibri"/>
                          <a:cs typeface="Times New Roman"/>
                        </a:rPr>
                        <a:t>Financial Reporting Review Board</a:t>
                      </a:r>
                      <a:endParaRPr lang="en-US" sz="1300">
                        <a:solidFill>
                          <a:srgbClr val="0C0C0C"/>
                        </a:solidFill>
                        <a:latin typeface="Calibri"/>
                        <a:ea typeface="Calibri"/>
                        <a:cs typeface="Times New Roman"/>
                      </a:endParaRPr>
                    </a:p>
                  </a:txBody>
                  <a:tcPr marL="49427" marR="49427"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342900" marR="0" lvl="0" indent="-342900" algn="just">
                        <a:spcBef>
                          <a:spcPts val="0"/>
                        </a:spcBef>
                        <a:spcAft>
                          <a:spcPts val="0"/>
                        </a:spcAft>
                        <a:buFont typeface="Arial" pitchFamily="34" charset="0"/>
                        <a:buChar char="•"/>
                      </a:pPr>
                      <a:r>
                        <a:rPr lang="en-US" sz="1300">
                          <a:solidFill>
                            <a:srgbClr val="0C0C0C"/>
                          </a:solidFill>
                          <a:latin typeface="Times"/>
                          <a:ea typeface="Calibri"/>
                          <a:cs typeface="Times New Roman"/>
                        </a:rPr>
                        <a:t>Research Committee</a:t>
                      </a:r>
                      <a:endParaRPr lang="en-US" sz="1300">
                        <a:solidFill>
                          <a:srgbClr val="0C0C0C"/>
                        </a:solidFill>
                        <a:latin typeface="Calibri"/>
                        <a:ea typeface="Calibri"/>
                        <a:cs typeface="Times New Roman"/>
                      </a:endParaRPr>
                    </a:p>
                  </a:txBody>
                  <a:tcPr marL="49427" marR="49427"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r h="749434">
                <a:tc>
                  <a:txBody>
                    <a:bodyPr/>
                    <a:lstStyle/>
                    <a:p>
                      <a:pPr marL="342900" marR="0" lvl="0" indent="-342900" algn="just">
                        <a:spcBef>
                          <a:spcPts val="0"/>
                        </a:spcBef>
                        <a:spcAft>
                          <a:spcPts val="0"/>
                        </a:spcAft>
                        <a:buFont typeface="Arial" pitchFamily="34" charset="0"/>
                        <a:buChar char="•"/>
                      </a:pPr>
                      <a:r>
                        <a:rPr lang="en-US" sz="1300">
                          <a:solidFill>
                            <a:srgbClr val="0C0C0C"/>
                          </a:solidFill>
                          <a:latin typeface="Times"/>
                          <a:ea typeface="Calibri"/>
                          <a:cs typeface="Times New Roman"/>
                        </a:rPr>
                        <a:t>Banking, Financial Services and Insurance Committee</a:t>
                      </a:r>
                      <a:endParaRPr lang="en-US" sz="1300">
                        <a:solidFill>
                          <a:srgbClr val="0C0C0C"/>
                        </a:solidFill>
                        <a:latin typeface="Calibri"/>
                        <a:ea typeface="Calibri"/>
                        <a:cs typeface="Times New Roman"/>
                      </a:endParaRPr>
                    </a:p>
                  </a:txBody>
                  <a:tcPr marL="49427" marR="49427"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342900" marR="0" lvl="0" indent="-342900" algn="just">
                        <a:spcBef>
                          <a:spcPts val="0"/>
                        </a:spcBef>
                        <a:spcAft>
                          <a:spcPts val="0"/>
                        </a:spcAft>
                        <a:buFont typeface="Arial" pitchFamily="34" charset="0"/>
                        <a:buChar char="•"/>
                      </a:pPr>
                      <a:r>
                        <a:rPr lang="en-US" sz="1300" dirty="0">
                          <a:solidFill>
                            <a:srgbClr val="0C0C0C"/>
                          </a:solidFill>
                          <a:latin typeface="Times"/>
                          <a:ea typeface="Calibri"/>
                          <a:cs typeface="Times New Roman"/>
                        </a:rPr>
                        <a:t>Committee on Management Accounting</a:t>
                      </a:r>
                      <a:endParaRPr lang="en-US" sz="1300" dirty="0">
                        <a:solidFill>
                          <a:srgbClr val="0C0C0C"/>
                        </a:solidFill>
                        <a:latin typeface="Calibri"/>
                        <a:ea typeface="Calibri"/>
                        <a:cs typeface="Times New Roman"/>
                      </a:endParaRPr>
                    </a:p>
                  </a:txBody>
                  <a:tcPr marL="49427" marR="49427"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342900" marR="0" lvl="0" indent="-342900" algn="just">
                        <a:spcBef>
                          <a:spcPts val="0"/>
                        </a:spcBef>
                        <a:spcAft>
                          <a:spcPts val="0"/>
                        </a:spcAft>
                        <a:buFont typeface="Arial" pitchFamily="34" charset="0"/>
                        <a:buChar char="•"/>
                      </a:pPr>
                      <a:r>
                        <a:rPr lang="en-US" sz="1300">
                          <a:solidFill>
                            <a:srgbClr val="0C0C0C"/>
                          </a:solidFill>
                          <a:latin typeface="Times"/>
                          <a:ea typeface="Calibri"/>
                          <a:cs typeface="Times New Roman"/>
                        </a:rPr>
                        <a:t>Indirect Taxes Committee</a:t>
                      </a:r>
                      <a:endParaRPr lang="en-US" sz="1300">
                        <a:solidFill>
                          <a:srgbClr val="0C0C0C"/>
                        </a:solidFill>
                        <a:latin typeface="Calibri"/>
                        <a:ea typeface="Calibri"/>
                        <a:cs typeface="Times New Roman"/>
                      </a:endParaRPr>
                    </a:p>
                  </a:txBody>
                  <a:tcPr marL="49427" marR="49427"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342900" marR="0" lvl="0" indent="-342900" algn="just">
                        <a:spcBef>
                          <a:spcPts val="0"/>
                        </a:spcBef>
                        <a:spcAft>
                          <a:spcPts val="0"/>
                        </a:spcAft>
                        <a:buFont typeface="Arial" pitchFamily="34" charset="0"/>
                        <a:buChar char="•"/>
                      </a:pPr>
                      <a:r>
                        <a:rPr lang="en-US" sz="1300">
                          <a:solidFill>
                            <a:srgbClr val="0C0C0C"/>
                          </a:solidFill>
                          <a:latin typeface="Times"/>
                          <a:ea typeface="Calibri"/>
                          <a:cs typeface="Times New Roman"/>
                        </a:rPr>
                        <a:t>Infrastructure Development Committee</a:t>
                      </a:r>
                      <a:endParaRPr lang="en-US" sz="1300">
                        <a:solidFill>
                          <a:srgbClr val="0C0C0C"/>
                        </a:solidFill>
                        <a:latin typeface="Calibri"/>
                        <a:ea typeface="Calibri"/>
                        <a:cs typeface="Times New Roman"/>
                      </a:endParaRPr>
                    </a:p>
                  </a:txBody>
                  <a:tcPr marL="49427" marR="49427"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607977">
                <a:tc>
                  <a:txBody>
                    <a:bodyPr/>
                    <a:lstStyle/>
                    <a:p>
                      <a:pPr marL="342900" marR="0" lvl="0" indent="-342900" algn="just">
                        <a:spcBef>
                          <a:spcPts val="0"/>
                        </a:spcBef>
                        <a:spcAft>
                          <a:spcPts val="0"/>
                        </a:spcAft>
                        <a:buFont typeface="Arial" pitchFamily="34" charset="0"/>
                        <a:buChar char="•"/>
                      </a:pPr>
                      <a:r>
                        <a:rPr lang="en-US" sz="1300">
                          <a:solidFill>
                            <a:srgbClr val="0C0C0C"/>
                          </a:solidFill>
                          <a:latin typeface="Times"/>
                          <a:ea typeface="Calibri"/>
                          <a:cs typeface="Times New Roman"/>
                        </a:rPr>
                        <a:t>Committee on Accounting Standards for Local Bodies</a:t>
                      </a:r>
                      <a:endParaRPr lang="en-US" sz="1300">
                        <a:solidFill>
                          <a:srgbClr val="0C0C0C"/>
                        </a:solidFill>
                        <a:latin typeface="Calibri"/>
                        <a:ea typeface="Calibri"/>
                        <a:cs typeface="Times New Roman"/>
                      </a:endParaRPr>
                    </a:p>
                  </a:txBody>
                  <a:tcPr marL="49427" marR="49427"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342900" marR="0" lvl="0" indent="-342900" algn="just">
                        <a:spcBef>
                          <a:spcPts val="0"/>
                        </a:spcBef>
                        <a:spcAft>
                          <a:spcPts val="0"/>
                        </a:spcAft>
                        <a:buFont typeface="Arial" pitchFamily="34" charset="0"/>
                        <a:buChar char="•"/>
                      </a:pPr>
                      <a:r>
                        <a:rPr lang="en-US" sz="1300" dirty="0">
                          <a:solidFill>
                            <a:srgbClr val="0C0C0C"/>
                          </a:solidFill>
                          <a:latin typeface="Times"/>
                          <a:ea typeface="Calibri"/>
                          <a:cs typeface="Times New Roman"/>
                        </a:rPr>
                        <a:t>Committee on Public Finance and Government Accounting</a:t>
                      </a:r>
                      <a:endParaRPr lang="en-US" sz="1300" dirty="0">
                        <a:solidFill>
                          <a:srgbClr val="0C0C0C"/>
                        </a:solidFill>
                        <a:latin typeface="Calibri"/>
                        <a:ea typeface="Calibri"/>
                        <a:cs typeface="Times New Roman"/>
                      </a:endParaRPr>
                    </a:p>
                  </a:txBody>
                  <a:tcPr marL="49427" marR="49427"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342900" marR="0" lvl="0" indent="-342900" algn="just">
                        <a:spcBef>
                          <a:spcPts val="0"/>
                        </a:spcBef>
                        <a:spcAft>
                          <a:spcPts val="0"/>
                        </a:spcAft>
                        <a:buFont typeface="Arial" pitchFamily="34" charset="0"/>
                        <a:buChar char="•"/>
                      </a:pPr>
                      <a:r>
                        <a:rPr lang="en-US" sz="1300">
                          <a:solidFill>
                            <a:srgbClr val="0C0C0C"/>
                          </a:solidFill>
                          <a:latin typeface="Times"/>
                          <a:ea typeface="Calibri"/>
                          <a:cs typeface="Times New Roman"/>
                        </a:rPr>
                        <a:t>International Affairs Committee</a:t>
                      </a:r>
                      <a:endParaRPr lang="en-US" sz="1300">
                        <a:solidFill>
                          <a:srgbClr val="0C0C0C"/>
                        </a:solidFill>
                        <a:latin typeface="Calibri"/>
                        <a:ea typeface="Calibri"/>
                        <a:cs typeface="Times New Roman"/>
                      </a:endParaRPr>
                    </a:p>
                  </a:txBody>
                  <a:tcPr marL="49427" marR="49427"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342900" marR="0" lvl="0" indent="-342900" algn="just">
                        <a:spcBef>
                          <a:spcPts val="0"/>
                        </a:spcBef>
                        <a:spcAft>
                          <a:spcPts val="0"/>
                        </a:spcAft>
                        <a:buFont typeface="Arial" pitchFamily="34" charset="0"/>
                        <a:buChar char="•"/>
                      </a:pPr>
                      <a:r>
                        <a:rPr lang="en-US" sz="1300">
                          <a:solidFill>
                            <a:srgbClr val="0C0C0C"/>
                          </a:solidFill>
                          <a:latin typeface="Times"/>
                          <a:ea typeface="Calibri"/>
                          <a:cs typeface="Times New Roman"/>
                        </a:rPr>
                        <a:t>Management Committee</a:t>
                      </a:r>
                      <a:endParaRPr lang="en-US" sz="1300">
                        <a:solidFill>
                          <a:srgbClr val="0C0C0C"/>
                        </a:solidFill>
                        <a:latin typeface="Calibri"/>
                        <a:ea typeface="Calibri"/>
                        <a:cs typeface="Times New Roman"/>
                      </a:endParaRPr>
                    </a:p>
                  </a:txBody>
                  <a:tcPr marL="49427" marR="49427"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r h="588618">
                <a:tc>
                  <a:txBody>
                    <a:bodyPr/>
                    <a:lstStyle/>
                    <a:p>
                      <a:pPr marL="342900" marR="0" lvl="0" indent="-342900" algn="just">
                        <a:spcBef>
                          <a:spcPts val="0"/>
                        </a:spcBef>
                        <a:spcAft>
                          <a:spcPts val="0"/>
                        </a:spcAft>
                        <a:buFont typeface="Arial" pitchFamily="34" charset="0"/>
                        <a:buChar char="•"/>
                      </a:pPr>
                      <a:r>
                        <a:rPr lang="en-US" sz="1300">
                          <a:solidFill>
                            <a:srgbClr val="0C0C0C"/>
                          </a:solidFill>
                          <a:latin typeface="Times"/>
                          <a:ea typeface="Calibri"/>
                          <a:cs typeface="Times New Roman"/>
                        </a:rPr>
                        <a:t>Committee for Capacity Building of Members in Practice</a:t>
                      </a:r>
                      <a:endParaRPr lang="en-US" sz="1300">
                        <a:solidFill>
                          <a:srgbClr val="0C0C0C"/>
                        </a:solidFill>
                        <a:latin typeface="Calibri"/>
                        <a:ea typeface="Calibri"/>
                        <a:cs typeface="Times New Roman"/>
                      </a:endParaRPr>
                    </a:p>
                  </a:txBody>
                  <a:tcPr marL="49427" marR="49427"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342900" marR="0" lvl="0" indent="-342900" algn="just">
                        <a:spcBef>
                          <a:spcPts val="0"/>
                        </a:spcBef>
                        <a:spcAft>
                          <a:spcPts val="0"/>
                        </a:spcAft>
                        <a:buFont typeface="Arial" pitchFamily="34" charset="0"/>
                        <a:buChar char="•"/>
                      </a:pPr>
                      <a:r>
                        <a:rPr lang="en-US" sz="1300" dirty="0">
                          <a:solidFill>
                            <a:srgbClr val="0C0C0C"/>
                          </a:solidFill>
                          <a:latin typeface="Times"/>
                          <a:ea typeface="Calibri"/>
                          <a:cs typeface="Times New Roman"/>
                        </a:rPr>
                        <a:t>Committee for Members in Entrepreneurship and Public Service</a:t>
                      </a:r>
                      <a:endParaRPr lang="en-US" sz="1300" dirty="0">
                        <a:solidFill>
                          <a:srgbClr val="0C0C0C"/>
                        </a:solidFill>
                        <a:latin typeface="Calibri"/>
                        <a:ea typeface="Calibri"/>
                        <a:cs typeface="Times New Roman"/>
                      </a:endParaRPr>
                    </a:p>
                  </a:txBody>
                  <a:tcPr marL="49427" marR="49427"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342900" marR="0" lvl="0" indent="-342900" algn="just">
                        <a:spcBef>
                          <a:spcPts val="0"/>
                        </a:spcBef>
                        <a:spcAft>
                          <a:spcPts val="0"/>
                        </a:spcAft>
                        <a:buFont typeface="Arial" pitchFamily="34" charset="0"/>
                        <a:buChar char="•"/>
                      </a:pPr>
                      <a:r>
                        <a:rPr lang="en-US" sz="1300">
                          <a:solidFill>
                            <a:srgbClr val="0C0C0C"/>
                          </a:solidFill>
                          <a:latin typeface="Times"/>
                          <a:ea typeface="Calibri"/>
                          <a:cs typeface="Times New Roman"/>
                        </a:rPr>
                        <a:t>Internal Audit Standards Board</a:t>
                      </a:r>
                      <a:endParaRPr lang="en-US" sz="1300">
                        <a:solidFill>
                          <a:srgbClr val="0C0C0C"/>
                        </a:solidFill>
                        <a:latin typeface="Calibri"/>
                        <a:ea typeface="Calibri"/>
                        <a:cs typeface="Times New Roman"/>
                      </a:endParaRPr>
                    </a:p>
                  </a:txBody>
                  <a:tcPr marL="49427" marR="49427"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342900" marR="0" lvl="0" indent="-342900" algn="just">
                        <a:spcBef>
                          <a:spcPts val="0"/>
                        </a:spcBef>
                        <a:spcAft>
                          <a:spcPts val="0"/>
                        </a:spcAft>
                        <a:buFont typeface="Arial" pitchFamily="34" charset="0"/>
                        <a:buChar char="•"/>
                      </a:pPr>
                      <a:r>
                        <a:rPr lang="en-US" sz="1300">
                          <a:solidFill>
                            <a:srgbClr val="0C0C0C"/>
                          </a:solidFill>
                          <a:latin typeface="Times"/>
                          <a:ea typeface="Calibri"/>
                          <a:cs typeface="Times New Roman"/>
                        </a:rPr>
                        <a:t>Valuation Standards Board</a:t>
                      </a:r>
                      <a:endParaRPr lang="en-US" sz="1300">
                        <a:solidFill>
                          <a:srgbClr val="0C0C0C"/>
                        </a:solidFill>
                        <a:latin typeface="Calibri"/>
                        <a:ea typeface="Calibri"/>
                        <a:cs typeface="Times New Roman"/>
                      </a:endParaRPr>
                    </a:p>
                  </a:txBody>
                  <a:tcPr marL="49427" marR="49427"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820467">
                <a:tc>
                  <a:txBody>
                    <a:bodyPr/>
                    <a:lstStyle/>
                    <a:p>
                      <a:pPr marL="342900" marR="0" lvl="0" indent="-342900" algn="just">
                        <a:spcBef>
                          <a:spcPts val="0"/>
                        </a:spcBef>
                        <a:spcAft>
                          <a:spcPts val="0"/>
                        </a:spcAft>
                        <a:buFont typeface="Arial" pitchFamily="34" charset="0"/>
                        <a:buChar char="•"/>
                      </a:pPr>
                      <a:r>
                        <a:rPr lang="en-US" sz="1300">
                          <a:solidFill>
                            <a:srgbClr val="0C0C0C"/>
                          </a:solidFill>
                          <a:latin typeface="Times"/>
                          <a:ea typeface="Calibri"/>
                          <a:cs typeface="Times New Roman"/>
                        </a:rPr>
                        <a:t>Committee on Economic, Commercial Laws &amp; WTO, and Economic Advisory</a:t>
                      </a:r>
                      <a:endParaRPr lang="en-US" sz="1300">
                        <a:solidFill>
                          <a:srgbClr val="0C0C0C"/>
                        </a:solidFill>
                        <a:latin typeface="Calibri"/>
                        <a:ea typeface="Calibri"/>
                        <a:cs typeface="Times New Roman"/>
                      </a:endParaRPr>
                    </a:p>
                  </a:txBody>
                  <a:tcPr marL="49427" marR="49427"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342900" marR="0" lvl="0" indent="-342900" algn="just">
                        <a:spcBef>
                          <a:spcPts val="0"/>
                        </a:spcBef>
                        <a:spcAft>
                          <a:spcPts val="0"/>
                        </a:spcAft>
                        <a:buFont typeface="Arial" pitchFamily="34" charset="0"/>
                        <a:buChar char="•"/>
                      </a:pPr>
                      <a:r>
                        <a:rPr lang="en-US" sz="1300" dirty="0">
                          <a:solidFill>
                            <a:srgbClr val="0C0C0C"/>
                          </a:solidFill>
                          <a:latin typeface="Times"/>
                          <a:ea typeface="Calibri"/>
                          <a:cs typeface="Times New Roman"/>
                        </a:rPr>
                        <a:t>Continuing Professional Education Committee</a:t>
                      </a:r>
                      <a:endParaRPr lang="en-US" sz="1300" dirty="0">
                        <a:solidFill>
                          <a:srgbClr val="0C0C0C"/>
                        </a:solidFill>
                        <a:latin typeface="Calibri"/>
                        <a:ea typeface="Calibri"/>
                        <a:cs typeface="Times New Roman"/>
                      </a:endParaRPr>
                    </a:p>
                  </a:txBody>
                  <a:tcPr marL="49427" marR="49427"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342900" marR="0" lvl="0" indent="-342900" algn="just">
                        <a:spcBef>
                          <a:spcPts val="0"/>
                        </a:spcBef>
                        <a:spcAft>
                          <a:spcPts val="0"/>
                        </a:spcAft>
                        <a:buFont typeface="Arial" pitchFamily="34" charset="0"/>
                        <a:buChar char="•"/>
                      </a:pPr>
                      <a:r>
                        <a:rPr lang="en-US" sz="1300">
                          <a:solidFill>
                            <a:srgbClr val="0C0C0C"/>
                          </a:solidFill>
                          <a:latin typeface="Times"/>
                          <a:ea typeface="Calibri"/>
                          <a:cs typeface="Times New Roman"/>
                        </a:rPr>
                        <a:t>Coordination Committee with Sister Institutes</a:t>
                      </a:r>
                      <a:endParaRPr lang="en-US" sz="1300">
                        <a:solidFill>
                          <a:srgbClr val="0C0C0C"/>
                        </a:solidFill>
                        <a:latin typeface="Calibri"/>
                        <a:ea typeface="Calibri"/>
                        <a:cs typeface="Times New Roman"/>
                      </a:endParaRPr>
                    </a:p>
                  </a:txBody>
                  <a:tcPr marL="49427" marR="49427"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342900" marR="0" lvl="0" indent="-342900" algn="just">
                        <a:spcBef>
                          <a:spcPts val="0"/>
                        </a:spcBef>
                        <a:spcAft>
                          <a:spcPts val="0"/>
                        </a:spcAft>
                        <a:buFont typeface="Arial" pitchFamily="34" charset="0"/>
                        <a:buChar char="•"/>
                      </a:pPr>
                      <a:r>
                        <a:rPr lang="en-US" sz="1300">
                          <a:solidFill>
                            <a:srgbClr val="0C0C0C"/>
                          </a:solidFill>
                          <a:latin typeface="Times"/>
                          <a:ea typeface="Calibri"/>
                          <a:cs typeface="Times New Roman"/>
                        </a:rPr>
                        <a:t>Global Digital Accounting and Assurance Board</a:t>
                      </a:r>
                      <a:endParaRPr lang="en-US" sz="1300">
                        <a:solidFill>
                          <a:srgbClr val="0C0C0C"/>
                        </a:solidFill>
                        <a:latin typeface="Calibri"/>
                        <a:ea typeface="Calibri"/>
                        <a:cs typeface="Times New Roman"/>
                      </a:endParaRPr>
                    </a:p>
                  </a:txBody>
                  <a:tcPr marL="49427" marR="49427"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r h="588618">
                <a:tc>
                  <a:txBody>
                    <a:bodyPr/>
                    <a:lstStyle/>
                    <a:p>
                      <a:pPr marL="342900" marR="0" lvl="0" indent="-342900" algn="just">
                        <a:spcBef>
                          <a:spcPts val="0"/>
                        </a:spcBef>
                        <a:spcAft>
                          <a:spcPts val="0"/>
                        </a:spcAft>
                        <a:buFont typeface="Arial" pitchFamily="34" charset="0"/>
                        <a:buChar char="•"/>
                      </a:pPr>
                      <a:r>
                        <a:rPr lang="en-US" sz="1300">
                          <a:solidFill>
                            <a:srgbClr val="0C0C0C"/>
                          </a:solidFill>
                          <a:latin typeface="Times"/>
                          <a:ea typeface="Calibri"/>
                          <a:cs typeface="Times New Roman"/>
                        </a:rPr>
                        <a:t>Committee on Information Technology</a:t>
                      </a:r>
                      <a:endParaRPr lang="en-US" sz="1300">
                        <a:solidFill>
                          <a:srgbClr val="0C0C0C"/>
                        </a:solidFill>
                        <a:latin typeface="Calibri"/>
                        <a:ea typeface="Calibri"/>
                        <a:cs typeface="Times New Roman"/>
                      </a:endParaRPr>
                    </a:p>
                  </a:txBody>
                  <a:tcPr marL="49427" marR="49427"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342900" marR="0" lvl="0" indent="-342900" algn="just">
                        <a:spcBef>
                          <a:spcPts val="0"/>
                        </a:spcBef>
                        <a:spcAft>
                          <a:spcPts val="0"/>
                        </a:spcAft>
                        <a:buFont typeface="Arial" pitchFamily="34" charset="0"/>
                        <a:buChar char="•"/>
                      </a:pPr>
                      <a:r>
                        <a:rPr lang="en-US" sz="1300" dirty="0">
                          <a:solidFill>
                            <a:srgbClr val="0C0C0C"/>
                          </a:solidFill>
                          <a:latin typeface="Times"/>
                          <a:ea typeface="Calibri"/>
                          <a:cs typeface="Times New Roman"/>
                        </a:rPr>
                        <a:t>Direct Taxes Committee</a:t>
                      </a:r>
                      <a:endParaRPr lang="en-US" sz="1300" dirty="0">
                        <a:solidFill>
                          <a:srgbClr val="0C0C0C"/>
                        </a:solidFill>
                        <a:latin typeface="Calibri"/>
                        <a:ea typeface="Calibri"/>
                        <a:cs typeface="Times New Roman"/>
                      </a:endParaRPr>
                    </a:p>
                  </a:txBody>
                  <a:tcPr marL="49427" marR="49427"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342900" marR="0" lvl="0" indent="-342900" algn="just">
                        <a:spcBef>
                          <a:spcPts val="0"/>
                        </a:spcBef>
                        <a:spcAft>
                          <a:spcPts val="0"/>
                        </a:spcAft>
                        <a:buFont typeface="Arial" pitchFamily="34" charset="0"/>
                        <a:buChar char="•"/>
                      </a:pPr>
                      <a:r>
                        <a:rPr lang="en-US" sz="1300">
                          <a:solidFill>
                            <a:srgbClr val="0C0C0C"/>
                          </a:solidFill>
                          <a:latin typeface="Times"/>
                          <a:ea typeface="Calibri"/>
                          <a:cs typeface="Times New Roman"/>
                        </a:rPr>
                        <a:t>Ind AS (IFRS) Implementation Committee</a:t>
                      </a:r>
                      <a:endParaRPr lang="en-US" sz="1300">
                        <a:solidFill>
                          <a:srgbClr val="0C0C0C"/>
                        </a:solidFill>
                        <a:latin typeface="Calibri"/>
                        <a:ea typeface="Calibri"/>
                        <a:cs typeface="Times New Roman"/>
                      </a:endParaRPr>
                    </a:p>
                  </a:txBody>
                  <a:tcPr marL="49427" marR="49427"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342900" marR="0" lvl="0" indent="-342900" algn="just">
                        <a:spcBef>
                          <a:spcPts val="0"/>
                        </a:spcBef>
                        <a:spcAft>
                          <a:spcPts val="0"/>
                        </a:spcAft>
                        <a:buFont typeface="Arial" pitchFamily="34" charset="0"/>
                        <a:buChar char="•"/>
                      </a:pPr>
                      <a:endParaRPr lang="en-US" sz="1300" dirty="0">
                        <a:solidFill>
                          <a:srgbClr val="0C0C0C"/>
                        </a:solidFill>
                        <a:latin typeface="Times"/>
                        <a:ea typeface="Calibri"/>
                        <a:cs typeface="Times New Roman"/>
                      </a:endParaRPr>
                    </a:p>
                  </a:txBody>
                  <a:tcPr marL="49427" marR="49427"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bl>
          </a:graphicData>
        </a:graphic>
      </p:graphicFrame>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idx="4294967295"/>
          </p:nvPr>
        </p:nvSpPr>
        <p:spPr/>
        <p:txBody>
          <a:bodyPr/>
          <a:lstStyle/>
          <a:p>
            <a:pPr eaLnBrk="1" hangingPunct="1">
              <a:defRPr/>
            </a:pPr>
            <a:r>
              <a:rPr lang="en-US" dirty="0" smtClean="0">
                <a:solidFill>
                  <a:schemeClr val="bg2">
                    <a:lumMod val="50000"/>
                  </a:schemeClr>
                </a:solidFill>
                <a:latin typeface="Times" pitchFamily="18" charset="0"/>
              </a:rPr>
              <a:t>Institute Functions</a:t>
            </a:r>
          </a:p>
        </p:txBody>
      </p:sp>
      <p:grpSp>
        <p:nvGrpSpPr>
          <p:cNvPr id="2" name="Group 19"/>
          <p:cNvGrpSpPr>
            <a:grpSpLocks/>
          </p:cNvGrpSpPr>
          <p:nvPr/>
        </p:nvGrpSpPr>
        <p:grpSpPr bwMode="auto">
          <a:xfrm>
            <a:off x="1066800" y="1600200"/>
            <a:ext cx="6705600" cy="4953000"/>
            <a:chOff x="672" y="624"/>
            <a:chExt cx="4224" cy="3552"/>
          </a:xfrm>
        </p:grpSpPr>
        <p:sp>
          <p:nvSpPr>
            <p:cNvPr id="13316" name="Oval 14"/>
            <p:cNvSpPr>
              <a:spLocks noChangeArrowheads="1"/>
            </p:cNvSpPr>
            <p:nvPr/>
          </p:nvSpPr>
          <p:spPr bwMode="auto">
            <a:xfrm>
              <a:off x="672" y="912"/>
              <a:ext cx="1584" cy="1728"/>
            </a:xfrm>
            <a:prstGeom prst="ellipse">
              <a:avLst/>
            </a:prstGeom>
            <a:noFill/>
            <a:ln w="9525" algn="ctr">
              <a:noFill/>
              <a:round/>
              <a:headEnd/>
              <a:tailEnd/>
            </a:ln>
          </p:spPr>
          <p:txBody>
            <a:bodyPr wrap="none" anchor="ctr"/>
            <a:lstStyle/>
            <a:p>
              <a:endParaRPr lang="en-IN" sz="2400">
                <a:solidFill>
                  <a:schemeClr val="bg1"/>
                </a:solidFill>
                <a:latin typeface="Arial Rounded MT Bold" pitchFamily="34" charset="0"/>
              </a:endParaRPr>
            </a:p>
          </p:txBody>
        </p:sp>
        <p:sp>
          <p:nvSpPr>
            <p:cNvPr id="13317" name="Oval 16"/>
            <p:cNvSpPr>
              <a:spLocks noChangeArrowheads="1"/>
            </p:cNvSpPr>
            <p:nvPr/>
          </p:nvSpPr>
          <p:spPr bwMode="auto">
            <a:xfrm>
              <a:off x="1824" y="624"/>
              <a:ext cx="2124" cy="1872"/>
            </a:xfrm>
            <a:prstGeom prst="ellipse">
              <a:avLst/>
            </a:prstGeom>
            <a:solidFill>
              <a:schemeClr val="accent1">
                <a:alpha val="90979"/>
              </a:schemeClr>
            </a:solidFill>
            <a:ln w="9525" algn="ctr">
              <a:solidFill>
                <a:srgbClr val="FF0000"/>
              </a:solidFill>
              <a:round/>
              <a:headEnd/>
              <a:tailEnd/>
            </a:ln>
          </p:spPr>
          <p:txBody>
            <a:bodyPr anchor="ctr"/>
            <a:lstStyle/>
            <a:p>
              <a:pPr algn="ctr"/>
              <a:r>
                <a:rPr lang="en-US" sz="2400">
                  <a:solidFill>
                    <a:srgbClr val="000000"/>
                  </a:solidFill>
                  <a:latin typeface="Arial Rounded MT Bold" pitchFamily="34" charset="0"/>
                </a:rPr>
                <a:t>Professional Development</a:t>
              </a:r>
            </a:p>
          </p:txBody>
        </p:sp>
        <p:sp>
          <p:nvSpPr>
            <p:cNvPr id="13318" name="Oval 17"/>
            <p:cNvSpPr>
              <a:spLocks noChangeArrowheads="1"/>
            </p:cNvSpPr>
            <p:nvPr/>
          </p:nvSpPr>
          <p:spPr bwMode="auto">
            <a:xfrm>
              <a:off x="2736" y="1920"/>
              <a:ext cx="2160" cy="2160"/>
            </a:xfrm>
            <a:prstGeom prst="ellipse">
              <a:avLst/>
            </a:prstGeom>
            <a:solidFill>
              <a:schemeClr val="hlink">
                <a:alpha val="90979"/>
              </a:schemeClr>
            </a:solidFill>
            <a:ln w="9525" algn="ctr">
              <a:solidFill>
                <a:srgbClr val="FF0000"/>
              </a:solidFill>
              <a:round/>
              <a:headEnd/>
              <a:tailEnd/>
            </a:ln>
          </p:spPr>
          <p:txBody>
            <a:bodyPr wrap="none" anchor="ctr"/>
            <a:lstStyle/>
            <a:p>
              <a:pPr marL="342900" indent="-342900" algn="ctr"/>
              <a:r>
                <a:rPr lang="en-US" sz="2400">
                  <a:solidFill>
                    <a:srgbClr val="000000"/>
                  </a:solidFill>
                  <a:latin typeface="Arial Rounded MT Bold" pitchFamily="34" charset="0"/>
                </a:rPr>
                <a:t>Advisory</a:t>
              </a:r>
            </a:p>
          </p:txBody>
        </p:sp>
        <p:sp>
          <p:nvSpPr>
            <p:cNvPr id="13319" name="Oval 15"/>
            <p:cNvSpPr>
              <a:spLocks noChangeArrowheads="1"/>
            </p:cNvSpPr>
            <p:nvPr/>
          </p:nvSpPr>
          <p:spPr bwMode="auto">
            <a:xfrm>
              <a:off x="960" y="2016"/>
              <a:ext cx="2208" cy="2160"/>
            </a:xfrm>
            <a:prstGeom prst="ellipse">
              <a:avLst/>
            </a:prstGeom>
            <a:solidFill>
              <a:srgbClr val="FFFF99">
                <a:alpha val="90979"/>
              </a:srgbClr>
            </a:solidFill>
            <a:ln w="9525" algn="ctr">
              <a:solidFill>
                <a:srgbClr val="FF0000"/>
              </a:solidFill>
              <a:round/>
              <a:headEnd/>
              <a:tailEnd/>
            </a:ln>
          </p:spPr>
          <p:txBody>
            <a:bodyPr wrap="none" anchor="ctr"/>
            <a:lstStyle/>
            <a:p>
              <a:pPr marL="342900" indent="-342900" algn="ctr"/>
              <a:r>
                <a:rPr lang="en-US" sz="2400">
                  <a:solidFill>
                    <a:srgbClr val="000000"/>
                  </a:solidFill>
                  <a:latin typeface="Arial Rounded MT Bold" pitchFamily="34" charset="0"/>
                </a:rPr>
                <a:t>Regulatory</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152400" y="228600"/>
            <a:ext cx="7086600" cy="1371600"/>
          </a:xfrm>
        </p:spPr>
        <p:txBody>
          <a:bodyPr/>
          <a:lstStyle/>
          <a:p>
            <a:pPr eaLnBrk="1" hangingPunct="1">
              <a:defRPr/>
            </a:pPr>
            <a:r>
              <a:rPr lang="en-US" dirty="0" smtClean="0">
                <a:solidFill>
                  <a:schemeClr val="bg2">
                    <a:lumMod val="50000"/>
                  </a:schemeClr>
                </a:solidFill>
                <a:latin typeface="Times" pitchFamily="18" charset="0"/>
              </a:rPr>
              <a:t>ICAI – A Key National Body</a:t>
            </a:r>
          </a:p>
        </p:txBody>
      </p:sp>
      <p:sp>
        <p:nvSpPr>
          <p:cNvPr id="18435" name="Rectangle 4"/>
          <p:cNvSpPr>
            <a:spLocks noGrp="1" noChangeArrowheads="1"/>
          </p:cNvSpPr>
          <p:nvPr>
            <p:ph type="body" idx="4294967295"/>
          </p:nvPr>
        </p:nvSpPr>
        <p:spPr>
          <a:xfrm>
            <a:off x="457200" y="1676400"/>
            <a:ext cx="8229600" cy="4419600"/>
          </a:xfrm>
        </p:spPr>
        <p:txBody>
          <a:bodyPr/>
          <a:lstStyle/>
          <a:p>
            <a:pPr eaLnBrk="1" hangingPunct="1">
              <a:lnSpc>
                <a:spcPct val="90000"/>
              </a:lnSpc>
              <a:buFont typeface="Wingdings" pitchFamily="2" charset="2"/>
              <a:buNone/>
              <a:defRPr/>
            </a:pPr>
            <a:r>
              <a:rPr lang="en-US" sz="1900" b="1" dirty="0" smtClean="0">
                <a:solidFill>
                  <a:schemeClr val="bg2">
                    <a:lumMod val="50000"/>
                  </a:schemeClr>
                </a:solidFill>
                <a:effectLst/>
                <a:latin typeface="Times" pitchFamily="18" charset="0"/>
              </a:rPr>
              <a:t>Offers inputs to</a:t>
            </a:r>
          </a:p>
          <a:p>
            <a:pPr eaLnBrk="1" hangingPunct="1">
              <a:lnSpc>
                <a:spcPct val="90000"/>
              </a:lnSpc>
              <a:spcBef>
                <a:spcPct val="100000"/>
              </a:spcBef>
              <a:defRPr/>
            </a:pPr>
            <a:r>
              <a:rPr lang="en-US" sz="1900" b="1" dirty="0" smtClean="0">
                <a:solidFill>
                  <a:schemeClr val="bg2">
                    <a:lumMod val="50000"/>
                  </a:schemeClr>
                </a:solidFill>
                <a:effectLst/>
                <a:latin typeface="Times" pitchFamily="18" charset="0"/>
              </a:rPr>
              <a:t>Comptroller &amp; Auditor General of India</a:t>
            </a:r>
          </a:p>
          <a:p>
            <a:pPr eaLnBrk="1" hangingPunct="1">
              <a:lnSpc>
                <a:spcPct val="90000"/>
              </a:lnSpc>
              <a:spcBef>
                <a:spcPct val="100000"/>
              </a:spcBef>
              <a:defRPr/>
            </a:pPr>
            <a:r>
              <a:rPr lang="en-US" sz="1900" b="1" dirty="0" smtClean="0">
                <a:solidFill>
                  <a:schemeClr val="bg2">
                    <a:lumMod val="50000"/>
                  </a:schemeClr>
                </a:solidFill>
                <a:effectLst/>
                <a:latin typeface="Times" pitchFamily="18" charset="0"/>
              </a:rPr>
              <a:t>Ministry of Corporate Affairs, Govt. of India</a:t>
            </a:r>
          </a:p>
          <a:p>
            <a:pPr eaLnBrk="1" hangingPunct="1">
              <a:lnSpc>
                <a:spcPct val="90000"/>
              </a:lnSpc>
              <a:spcBef>
                <a:spcPct val="100000"/>
              </a:spcBef>
              <a:defRPr/>
            </a:pPr>
            <a:r>
              <a:rPr lang="en-US" sz="1900" b="1" dirty="0" smtClean="0">
                <a:solidFill>
                  <a:schemeClr val="bg2">
                    <a:lumMod val="50000"/>
                  </a:schemeClr>
                </a:solidFill>
                <a:effectLst/>
                <a:latin typeface="Times" pitchFamily="18" charset="0"/>
              </a:rPr>
              <a:t>Reserve Bank of India</a:t>
            </a:r>
          </a:p>
          <a:p>
            <a:pPr eaLnBrk="1" hangingPunct="1">
              <a:lnSpc>
                <a:spcPct val="90000"/>
              </a:lnSpc>
              <a:spcBef>
                <a:spcPct val="100000"/>
              </a:spcBef>
              <a:defRPr/>
            </a:pPr>
            <a:r>
              <a:rPr lang="en-US" sz="1900" b="1" dirty="0" smtClean="0">
                <a:solidFill>
                  <a:schemeClr val="bg2">
                    <a:lumMod val="50000"/>
                  </a:schemeClr>
                </a:solidFill>
                <a:effectLst/>
                <a:latin typeface="Times" pitchFamily="18" charset="0"/>
              </a:rPr>
              <a:t>Securities and Exchange Board of India </a:t>
            </a:r>
          </a:p>
          <a:p>
            <a:pPr eaLnBrk="1" hangingPunct="1">
              <a:lnSpc>
                <a:spcPct val="90000"/>
              </a:lnSpc>
              <a:spcBef>
                <a:spcPct val="100000"/>
              </a:spcBef>
              <a:defRPr/>
            </a:pPr>
            <a:r>
              <a:rPr lang="en-US" sz="1900" b="1" dirty="0" smtClean="0">
                <a:solidFill>
                  <a:schemeClr val="bg2">
                    <a:lumMod val="50000"/>
                  </a:schemeClr>
                </a:solidFill>
                <a:effectLst/>
                <a:latin typeface="Times" pitchFamily="18" charset="0"/>
              </a:rPr>
              <a:t>Central Board of Direct Taxes </a:t>
            </a:r>
          </a:p>
          <a:p>
            <a:pPr eaLnBrk="1" hangingPunct="1">
              <a:lnSpc>
                <a:spcPct val="90000"/>
              </a:lnSpc>
              <a:spcBef>
                <a:spcPct val="100000"/>
              </a:spcBef>
              <a:defRPr/>
            </a:pPr>
            <a:r>
              <a:rPr lang="en-US" sz="1900" b="1" dirty="0" smtClean="0">
                <a:solidFill>
                  <a:schemeClr val="bg2">
                    <a:lumMod val="50000"/>
                  </a:schemeClr>
                </a:solidFill>
                <a:effectLst/>
                <a:latin typeface="Times" pitchFamily="18" charset="0"/>
              </a:rPr>
              <a:t>Insurance Regulatory and Development Authority</a:t>
            </a:r>
          </a:p>
          <a:p>
            <a:pPr eaLnBrk="1" hangingPunct="1">
              <a:lnSpc>
                <a:spcPct val="90000"/>
              </a:lnSpc>
              <a:spcBef>
                <a:spcPct val="100000"/>
              </a:spcBef>
              <a:defRPr/>
            </a:pPr>
            <a:r>
              <a:rPr lang="en-US" sz="1900" b="1" dirty="0" smtClean="0">
                <a:solidFill>
                  <a:schemeClr val="bg2">
                    <a:lumMod val="50000"/>
                  </a:schemeClr>
                </a:solidFill>
                <a:effectLst/>
                <a:latin typeface="Times" pitchFamily="18" charset="0"/>
              </a:rPr>
              <a:t>Departments of Central and State Governments</a:t>
            </a:r>
          </a:p>
          <a:p>
            <a:pPr eaLnBrk="1" hangingPunct="1">
              <a:lnSpc>
                <a:spcPct val="90000"/>
              </a:lnSpc>
              <a:spcBef>
                <a:spcPct val="100000"/>
              </a:spcBef>
              <a:defRPr/>
            </a:pPr>
            <a:r>
              <a:rPr lang="en-US" sz="1900" b="1" dirty="0" smtClean="0">
                <a:solidFill>
                  <a:schemeClr val="bg2">
                    <a:lumMod val="50000"/>
                  </a:schemeClr>
                </a:solidFill>
                <a:effectLst/>
                <a:latin typeface="Times" pitchFamily="18" charset="0"/>
              </a:rPr>
              <a:t>Departments of Public Enterprises</a:t>
            </a:r>
          </a:p>
          <a:p>
            <a:pPr eaLnBrk="1" hangingPunct="1">
              <a:lnSpc>
                <a:spcPct val="90000"/>
              </a:lnSpc>
              <a:defRPr/>
            </a:pPr>
            <a:endParaRPr lang="en-US" sz="1900" dirty="0" smtClean="0">
              <a:solidFill>
                <a:schemeClr val="bg2">
                  <a:lumMod val="50000"/>
                </a:schemeClr>
              </a:solidFill>
              <a:effectLst/>
              <a:latin typeface="Times"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idx="4294967295"/>
          </p:nvPr>
        </p:nvSpPr>
        <p:spPr/>
        <p:txBody>
          <a:bodyPr/>
          <a:lstStyle/>
          <a:p>
            <a:pPr eaLnBrk="1" hangingPunct="1">
              <a:defRPr/>
            </a:pPr>
            <a:r>
              <a:rPr lang="en-US" sz="3500" dirty="0" smtClean="0">
                <a:solidFill>
                  <a:schemeClr val="bg2">
                    <a:lumMod val="50000"/>
                  </a:schemeClr>
                </a:solidFill>
                <a:latin typeface="Times" pitchFamily="18" charset="0"/>
              </a:rPr>
              <a:t>Important Initiative Undertaken to Align with Changing Economic Order</a:t>
            </a:r>
          </a:p>
        </p:txBody>
      </p:sp>
      <p:sp>
        <p:nvSpPr>
          <p:cNvPr id="19459" name="Rectangle 1027"/>
          <p:cNvSpPr>
            <a:spLocks noGrp="1" noChangeArrowheads="1"/>
          </p:cNvSpPr>
          <p:nvPr>
            <p:ph type="body" idx="4294967295"/>
          </p:nvPr>
        </p:nvSpPr>
        <p:spPr>
          <a:xfrm>
            <a:off x="457200" y="2057400"/>
            <a:ext cx="8534400" cy="4191000"/>
          </a:xfrm>
        </p:spPr>
        <p:txBody>
          <a:bodyPr/>
          <a:lstStyle/>
          <a:p>
            <a:pPr eaLnBrk="1" hangingPunct="1">
              <a:lnSpc>
                <a:spcPct val="90000"/>
              </a:lnSpc>
              <a:spcBef>
                <a:spcPct val="35000"/>
              </a:spcBef>
              <a:defRPr/>
            </a:pPr>
            <a:r>
              <a:rPr lang="en-US" sz="1900" b="1" dirty="0" smtClean="0">
                <a:solidFill>
                  <a:schemeClr val="bg2">
                    <a:lumMod val="50000"/>
                  </a:schemeClr>
                </a:solidFill>
                <a:effectLst/>
                <a:latin typeface="Times" pitchFamily="18" charset="0"/>
              </a:rPr>
              <a:t>Convergence with International Standards of Accounting and Auditing</a:t>
            </a:r>
          </a:p>
          <a:p>
            <a:pPr eaLnBrk="1" hangingPunct="1">
              <a:lnSpc>
                <a:spcPct val="80000"/>
              </a:lnSpc>
              <a:spcBef>
                <a:spcPct val="35000"/>
              </a:spcBef>
              <a:defRPr/>
            </a:pPr>
            <a:r>
              <a:rPr lang="en-US" sz="1900" b="1" dirty="0" smtClean="0">
                <a:solidFill>
                  <a:schemeClr val="bg2">
                    <a:lumMod val="50000"/>
                  </a:schemeClr>
                </a:solidFill>
                <a:effectLst/>
                <a:latin typeface="Times" pitchFamily="18" charset="0"/>
              </a:rPr>
              <a:t>Review and Revision of Education and training curriculum</a:t>
            </a:r>
          </a:p>
          <a:p>
            <a:pPr eaLnBrk="1" hangingPunct="1">
              <a:lnSpc>
                <a:spcPct val="90000"/>
              </a:lnSpc>
              <a:spcBef>
                <a:spcPct val="30000"/>
              </a:spcBef>
              <a:defRPr/>
            </a:pPr>
            <a:r>
              <a:rPr lang="en-US" sz="1900" b="1" dirty="0" smtClean="0">
                <a:solidFill>
                  <a:schemeClr val="bg2">
                    <a:lumMod val="50000"/>
                  </a:schemeClr>
                </a:solidFill>
                <a:effectLst/>
                <a:latin typeface="Times" pitchFamily="18" charset="0"/>
              </a:rPr>
              <a:t>Launch of Post Qualification Courses Capacity building of firms</a:t>
            </a:r>
          </a:p>
          <a:p>
            <a:pPr eaLnBrk="1" hangingPunct="1">
              <a:lnSpc>
                <a:spcPct val="90000"/>
              </a:lnSpc>
              <a:spcBef>
                <a:spcPct val="30000"/>
              </a:spcBef>
              <a:defRPr/>
            </a:pPr>
            <a:r>
              <a:rPr lang="en-US" sz="1900" b="1" dirty="0" smtClean="0">
                <a:solidFill>
                  <a:schemeClr val="bg2">
                    <a:lumMod val="50000"/>
                  </a:schemeClr>
                </a:solidFill>
                <a:effectLst/>
                <a:latin typeface="Times" pitchFamily="18" charset="0"/>
              </a:rPr>
              <a:t>Mandatory CPE Requirement</a:t>
            </a:r>
          </a:p>
          <a:p>
            <a:pPr eaLnBrk="1" hangingPunct="1">
              <a:lnSpc>
                <a:spcPct val="90000"/>
              </a:lnSpc>
              <a:spcBef>
                <a:spcPct val="30000"/>
              </a:spcBef>
              <a:defRPr/>
            </a:pPr>
            <a:r>
              <a:rPr lang="en-US" sz="1900" b="1" dirty="0" smtClean="0">
                <a:solidFill>
                  <a:schemeClr val="bg2">
                    <a:lumMod val="50000"/>
                  </a:schemeClr>
                </a:solidFill>
                <a:effectLst/>
                <a:latin typeface="Times" pitchFamily="18" charset="0"/>
              </a:rPr>
              <a:t>Peer Review Mechanism</a:t>
            </a:r>
          </a:p>
          <a:p>
            <a:pPr eaLnBrk="1" hangingPunct="1">
              <a:lnSpc>
                <a:spcPct val="90000"/>
              </a:lnSpc>
              <a:spcBef>
                <a:spcPct val="30000"/>
              </a:spcBef>
              <a:defRPr/>
            </a:pPr>
            <a:r>
              <a:rPr lang="en-US" sz="1900" b="1" dirty="0" smtClean="0">
                <a:solidFill>
                  <a:schemeClr val="bg2">
                    <a:lumMod val="50000"/>
                  </a:schemeClr>
                </a:solidFill>
                <a:effectLst/>
                <a:latin typeface="Times" pitchFamily="18" charset="0"/>
              </a:rPr>
              <a:t>Financial Report Review </a:t>
            </a:r>
          </a:p>
          <a:p>
            <a:pPr eaLnBrk="1" hangingPunct="1">
              <a:lnSpc>
                <a:spcPct val="90000"/>
              </a:lnSpc>
              <a:spcBef>
                <a:spcPct val="30000"/>
              </a:spcBef>
              <a:defRPr/>
            </a:pPr>
            <a:r>
              <a:rPr lang="en-US" sz="1900" b="1" dirty="0" smtClean="0">
                <a:solidFill>
                  <a:schemeClr val="bg2">
                    <a:lumMod val="50000"/>
                  </a:schemeClr>
                </a:solidFill>
                <a:effectLst/>
                <a:latin typeface="Times" pitchFamily="18" charset="0"/>
              </a:rPr>
              <a:t>Brand building – Nationally and Internationally</a:t>
            </a:r>
          </a:p>
          <a:p>
            <a:pPr eaLnBrk="1" hangingPunct="1">
              <a:lnSpc>
                <a:spcPct val="90000"/>
              </a:lnSpc>
              <a:spcBef>
                <a:spcPct val="30000"/>
              </a:spcBef>
              <a:defRPr/>
            </a:pPr>
            <a:r>
              <a:rPr lang="en-US" sz="1900" b="1" dirty="0" smtClean="0">
                <a:solidFill>
                  <a:schemeClr val="bg2">
                    <a:lumMod val="50000"/>
                  </a:schemeClr>
                </a:solidFill>
                <a:effectLst/>
                <a:latin typeface="Times" pitchFamily="18" charset="0"/>
              </a:rPr>
              <a:t>Focused approach on issues relating to Corp. Governance.</a:t>
            </a:r>
          </a:p>
          <a:p>
            <a:pPr eaLnBrk="1" hangingPunct="1">
              <a:lnSpc>
                <a:spcPct val="90000"/>
              </a:lnSpc>
              <a:spcBef>
                <a:spcPct val="30000"/>
              </a:spcBef>
              <a:defRPr/>
            </a:pPr>
            <a:r>
              <a:rPr lang="en-US" sz="1900" b="1" dirty="0" smtClean="0">
                <a:solidFill>
                  <a:schemeClr val="bg2">
                    <a:lumMod val="50000"/>
                  </a:schemeClr>
                </a:solidFill>
                <a:effectLst/>
                <a:latin typeface="Times" pitchFamily="18" charset="0"/>
              </a:rPr>
              <a:t>Facilitating changes in regulatory frames.</a:t>
            </a:r>
          </a:p>
          <a:p>
            <a:pPr eaLnBrk="1" hangingPunct="1">
              <a:lnSpc>
                <a:spcPct val="90000"/>
              </a:lnSpc>
              <a:spcBef>
                <a:spcPct val="30000"/>
              </a:spcBef>
              <a:defRPr/>
            </a:pPr>
            <a:r>
              <a:rPr lang="en-US" sz="1900" b="1" dirty="0" smtClean="0">
                <a:solidFill>
                  <a:schemeClr val="bg2">
                    <a:lumMod val="50000"/>
                  </a:schemeClr>
                </a:solidFill>
                <a:effectLst/>
                <a:latin typeface="Times" pitchFamily="18" charset="0"/>
              </a:rPr>
              <a:t>Vigorous pursuance of Mutual Recognition Agreements.</a:t>
            </a:r>
          </a:p>
          <a:p>
            <a:pPr eaLnBrk="1" hangingPunct="1">
              <a:lnSpc>
                <a:spcPct val="90000"/>
              </a:lnSpc>
              <a:spcBef>
                <a:spcPct val="30000"/>
              </a:spcBef>
              <a:defRPr/>
            </a:pPr>
            <a:r>
              <a:rPr lang="en-US" sz="1900" b="1" dirty="0" smtClean="0">
                <a:solidFill>
                  <a:schemeClr val="bg2">
                    <a:lumMod val="50000"/>
                  </a:schemeClr>
                </a:solidFill>
                <a:effectLst/>
                <a:latin typeface="Times" pitchFamily="18" charset="0"/>
              </a:rPr>
              <a:t>Arrangement with Universities for graduation qualification to CA students</a:t>
            </a:r>
          </a:p>
          <a:p>
            <a:pPr eaLnBrk="1" hangingPunct="1">
              <a:lnSpc>
                <a:spcPct val="90000"/>
              </a:lnSpc>
              <a:spcBef>
                <a:spcPct val="30000"/>
              </a:spcBef>
              <a:defRPr/>
            </a:pPr>
            <a:r>
              <a:rPr lang="en-US" sz="1900" b="1" dirty="0" smtClean="0">
                <a:solidFill>
                  <a:schemeClr val="bg2">
                    <a:lumMod val="50000"/>
                  </a:schemeClr>
                </a:solidFill>
                <a:effectLst/>
                <a:latin typeface="Times" pitchFamily="18" charset="0"/>
              </a:rPr>
              <a:t>Facilitating accounting reforms in various areas</a:t>
            </a:r>
          </a:p>
          <a:p>
            <a:pPr eaLnBrk="1" hangingPunct="1">
              <a:lnSpc>
                <a:spcPct val="80000"/>
              </a:lnSpc>
              <a:spcBef>
                <a:spcPct val="35000"/>
              </a:spcBef>
              <a:buFont typeface="Wingdings" pitchFamily="2" charset="2"/>
              <a:buNone/>
              <a:defRPr/>
            </a:pPr>
            <a:endParaRPr lang="en-US" sz="1900" b="1" dirty="0" smtClean="0">
              <a:solidFill>
                <a:schemeClr val="bg2">
                  <a:lumMod val="50000"/>
                </a:schemeClr>
              </a:solidFill>
              <a:effectLst/>
              <a:latin typeface="Times" pitchFamily="18" charset="0"/>
            </a:endParaRPr>
          </a:p>
          <a:p>
            <a:pPr eaLnBrk="1" hangingPunct="1">
              <a:lnSpc>
                <a:spcPct val="90000"/>
              </a:lnSpc>
              <a:spcBef>
                <a:spcPct val="30000"/>
              </a:spcBef>
              <a:buFont typeface="Wingdings" pitchFamily="2" charset="2"/>
              <a:buNone/>
              <a:defRPr/>
            </a:pPr>
            <a:endParaRPr lang="en-US" sz="1900" b="1" dirty="0" smtClean="0">
              <a:solidFill>
                <a:schemeClr val="bg2">
                  <a:lumMod val="50000"/>
                </a:schemeClr>
              </a:solidFill>
              <a:effectLst/>
              <a:latin typeface="Times"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p:txBody>
          <a:bodyPr/>
          <a:lstStyle/>
          <a:p>
            <a:pPr eaLnBrk="1" hangingPunct="1">
              <a:defRPr/>
            </a:pPr>
            <a:r>
              <a:rPr lang="en-US" sz="3500" dirty="0" smtClean="0">
                <a:solidFill>
                  <a:schemeClr val="bg2">
                    <a:lumMod val="50000"/>
                  </a:schemeClr>
                </a:solidFill>
                <a:latin typeface="Times" pitchFamily="18" charset="0"/>
              </a:rPr>
              <a:t>Examples of Involvement of ICAI in National Organizations</a:t>
            </a:r>
          </a:p>
        </p:txBody>
      </p:sp>
      <p:sp>
        <p:nvSpPr>
          <p:cNvPr id="20483" name="Rectangle 3"/>
          <p:cNvSpPr>
            <a:spLocks noGrp="1" noChangeArrowheads="1"/>
          </p:cNvSpPr>
          <p:nvPr>
            <p:ph type="body" idx="4294967295"/>
          </p:nvPr>
        </p:nvSpPr>
        <p:spPr>
          <a:xfrm>
            <a:off x="457200" y="1600200"/>
            <a:ext cx="8229600" cy="4876800"/>
          </a:xfrm>
        </p:spPr>
        <p:txBody>
          <a:bodyPr/>
          <a:lstStyle/>
          <a:p>
            <a:pPr eaLnBrk="1" hangingPunct="1">
              <a:lnSpc>
                <a:spcPct val="95000"/>
              </a:lnSpc>
              <a:spcBef>
                <a:spcPct val="100000"/>
              </a:spcBef>
              <a:defRPr/>
            </a:pPr>
            <a:r>
              <a:rPr lang="en-US" sz="1700" b="1" dirty="0" smtClean="0">
                <a:solidFill>
                  <a:schemeClr val="bg2">
                    <a:lumMod val="50000"/>
                  </a:schemeClr>
                </a:solidFill>
                <a:effectLst/>
                <a:latin typeface="Times" pitchFamily="18" charset="0"/>
              </a:rPr>
              <a:t>Drafting of Income Tax Laws</a:t>
            </a:r>
          </a:p>
          <a:p>
            <a:pPr eaLnBrk="1" hangingPunct="1">
              <a:lnSpc>
                <a:spcPct val="95000"/>
              </a:lnSpc>
              <a:spcBef>
                <a:spcPct val="100000"/>
              </a:spcBef>
              <a:defRPr/>
            </a:pPr>
            <a:r>
              <a:rPr lang="en-US" sz="1700" b="1" dirty="0" smtClean="0">
                <a:solidFill>
                  <a:schemeClr val="bg2">
                    <a:lumMod val="50000"/>
                  </a:schemeClr>
                </a:solidFill>
                <a:effectLst/>
                <a:latin typeface="Times" pitchFamily="18" charset="0"/>
              </a:rPr>
              <a:t>Drafting of Competition Law</a:t>
            </a:r>
          </a:p>
          <a:p>
            <a:pPr eaLnBrk="1" hangingPunct="1">
              <a:lnSpc>
                <a:spcPct val="95000"/>
              </a:lnSpc>
              <a:spcBef>
                <a:spcPct val="100000"/>
              </a:spcBef>
              <a:defRPr/>
            </a:pPr>
            <a:r>
              <a:rPr lang="en-US" sz="1700" b="1" dirty="0" smtClean="0">
                <a:solidFill>
                  <a:schemeClr val="bg2">
                    <a:lumMod val="50000"/>
                  </a:schemeClr>
                </a:solidFill>
                <a:effectLst/>
                <a:latin typeface="Times" pitchFamily="18" charset="0"/>
              </a:rPr>
              <a:t>Drafting of Company Law</a:t>
            </a:r>
          </a:p>
          <a:p>
            <a:pPr eaLnBrk="1" hangingPunct="1">
              <a:lnSpc>
                <a:spcPct val="95000"/>
              </a:lnSpc>
              <a:spcBef>
                <a:spcPct val="100000"/>
              </a:spcBef>
              <a:defRPr/>
            </a:pPr>
            <a:r>
              <a:rPr lang="en-US" sz="1700" b="1" dirty="0" smtClean="0">
                <a:solidFill>
                  <a:schemeClr val="bg2">
                    <a:lumMod val="50000"/>
                  </a:schemeClr>
                </a:solidFill>
                <a:effectLst/>
                <a:latin typeface="Times" pitchFamily="18" charset="0"/>
              </a:rPr>
              <a:t>Capital Market – Development and Regulation</a:t>
            </a:r>
          </a:p>
          <a:p>
            <a:pPr eaLnBrk="1" hangingPunct="1">
              <a:lnSpc>
                <a:spcPct val="95000"/>
              </a:lnSpc>
              <a:spcBef>
                <a:spcPct val="100000"/>
              </a:spcBef>
              <a:defRPr/>
            </a:pPr>
            <a:r>
              <a:rPr lang="en-US" sz="1700" b="1" dirty="0" smtClean="0">
                <a:solidFill>
                  <a:schemeClr val="bg2">
                    <a:lumMod val="50000"/>
                  </a:schemeClr>
                </a:solidFill>
                <a:effectLst/>
                <a:latin typeface="Times" pitchFamily="18" charset="0"/>
              </a:rPr>
              <a:t>Corporate Governance</a:t>
            </a:r>
          </a:p>
          <a:p>
            <a:pPr eaLnBrk="1" hangingPunct="1">
              <a:lnSpc>
                <a:spcPct val="95000"/>
              </a:lnSpc>
              <a:spcBef>
                <a:spcPct val="100000"/>
              </a:spcBef>
              <a:defRPr/>
            </a:pPr>
            <a:r>
              <a:rPr lang="en-US" sz="1700" b="1" dirty="0" smtClean="0">
                <a:solidFill>
                  <a:schemeClr val="bg2">
                    <a:lumMod val="50000"/>
                  </a:schemeClr>
                </a:solidFill>
                <a:effectLst/>
                <a:latin typeface="Times" pitchFamily="18" charset="0"/>
              </a:rPr>
              <a:t>Accounting &amp; Utilization of Governmental resources</a:t>
            </a:r>
          </a:p>
          <a:p>
            <a:pPr eaLnBrk="1" hangingPunct="1">
              <a:lnSpc>
                <a:spcPct val="95000"/>
              </a:lnSpc>
              <a:spcBef>
                <a:spcPct val="100000"/>
              </a:spcBef>
              <a:defRPr/>
            </a:pPr>
            <a:r>
              <a:rPr lang="en-US" sz="1700" b="1" dirty="0" smtClean="0">
                <a:solidFill>
                  <a:schemeClr val="bg2">
                    <a:lumMod val="50000"/>
                  </a:schemeClr>
                </a:solidFill>
                <a:effectLst/>
                <a:latin typeface="Times" pitchFamily="18" charset="0"/>
              </a:rPr>
              <a:t>WTO &amp; GATS</a:t>
            </a:r>
          </a:p>
          <a:p>
            <a:pPr eaLnBrk="1" hangingPunct="1">
              <a:lnSpc>
                <a:spcPct val="95000"/>
              </a:lnSpc>
              <a:spcBef>
                <a:spcPct val="100000"/>
              </a:spcBef>
              <a:defRPr/>
            </a:pPr>
            <a:r>
              <a:rPr lang="en-US" sz="1700" b="1" dirty="0" smtClean="0">
                <a:solidFill>
                  <a:schemeClr val="bg2">
                    <a:lumMod val="50000"/>
                  </a:schemeClr>
                </a:solidFill>
                <a:effectLst/>
                <a:latin typeface="Times" pitchFamily="18" charset="0"/>
              </a:rPr>
              <a:t>GST</a:t>
            </a:r>
          </a:p>
          <a:p>
            <a:pPr eaLnBrk="1" hangingPunct="1">
              <a:lnSpc>
                <a:spcPct val="95000"/>
              </a:lnSpc>
              <a:spcBef>
                <a:spcPct val="100000"/>
              </a:spcBef>
              <a:defRPr/>
            </a:pPr>
            <a:r>
              <a:rPr lang="en-US" sz="1700" b="1" dirty="0" smtClean="0">
                <a:solidFill>
                  <a:schemeClr val="bg2">
                    <a:lumMod val="50000"/>
                  </a:schemeClr>
                </a:solidFill>
                <a:effectLst/>
                <a:latin typeface="Times" pitchFamily="18" charset="0"/>
              </a:rPr>
              <a:t>Commercial and Economic Legislations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p:txBody>
          <a:bodyPr rtlCol="0">
            <a:normAutofit/>
          </a:bodyPr>
          <a:lstStyle/>
          <a:p>
            <a:pPr fontAlgn="auto">
              <a:spcAft>
                <a:spcPts val="0"/>
              </a:spcAft>
              <a:defRPr/>
            </a:pPr>
            <a:r>
              <a:rPr lang="en-US" dirty="0" smtClean="0">
                <a:solidFill>
                  <a:schemeClr val="bg2">
                    <a:lumMod val="50000"/>
                  </a:schemeClr>
                </a:solidFill>
                <a:latin typeface="Times" pitchFamily="18" charset="0"/>
              </a:rPr>
              <a:t>Education and Training</a:t>
            </a:r>
          </a:p>
        </p:txBody>
      </p:sp>
      <p:sp>
        <p:nvSpPr>
          <p:cNvPr id="21507" name="Rectangle 3"/>
          <p:cNvSpPr>
            <a:spLocks noGrp="1" noChangeArrowheads="1"/>
          </p:cNvSpPr>
          <p:nvPr>
            <p:ph type="body" idx="4294967295"/>
          </p:nvPr>
        </p:nvSpPr>
        <p:spPr>
          <a:xfrm>
            <a:off x="457200" y="1676400"/>
            <a:ext cx="8229600" cy="4419600"/>
          </a:xfrm>
        </p:spPr>
        <p:txBody>
          <a:bodyPr rtlCol="0">
            <a:normAutofit fontScale="92500" lnSpcReduction="10000"/>
          </a:bodyPr>
          <a:lstStyle/>
          <a:p>
            <a:pPr algn="just" fontAlgn="auto">
              <a:lnSpc>
                <a:spcPct val="150000"/>
              </a:lnSpc>
              <a:spcBef>
                <a:spcPct val="100000"/>
              </a:spcBef>
              <a:spcAft>
                <a:spcPts val="0"/>
              </a:spcAft>
              <a:defRPr/>
            </a:pPr>
            <a:r>
              <a:rPr lang="en-US" sz="1900" b="1" dirty="0" smtClean="0">
                <a:solidFill>
                  <a:schemeClr val="bg2">
                    <a:lumMod val="50000"/>
                  </a:schemeClr>
                </a:solidFill>
                <a:effectLst/>
                <a:latin typeface="Times" pitchFamily="18" charset="0"/>
              </a:rPr>
              <a:t>Distant Mode of Education</a:t>
            </a:r>
          </a:p>
          <a:p>
            <a:pPr algn="just" fontAlgn="auto">
              <a:lnSpc>
                <a:spcPct val="150000"/>
              </a:lnSpc>
              <a:spcBef>
                <a:spcPct val="100000"/>
              </a:spcBef>
              <a:spcAft>
                <a:spcPts val="0"/>
              </a:spcAft>
              <a:defRPr/>
            </a:pPr>
            <a:r>
              <a:rPr lang="en-US" sz="1900" b="1" dirty="0" smtClean="0">
                <a:solidFill>
                  <a:schemeClr val="bg2">
                    <a:lumMod val="50000"/>
                  </a:schemeClr>
                </a:solidFill>
                <a:effectLst/>
                <a:latin typeface="Times" pitchFamily="18" charset="0"/>
              </a:rPr>
              <a:t>Education Through Accredited Institutions, Branches,  e-lectures, video lectures and web casts.</a:t>
            </a:r>
          </a:p>
          <a:p>
            <a:pPr algn="just" fontAlgn="auto">
              <a:lnSpc>
                <a:spcPct val="150000"/>
              </a:lnSpc>
              <a:spcBef>
                <a:spcPct val="100000"/>
              </a:spcBef>
              <a:spcAft>
                <a:spcPts val="0"/>
              </a:spcAft>
              <a:defRPr/>
            </a:pPr>
            <a:r>
              <a:rPr lang="en-US" sz="1900" b="1" dirty="0" smtClean="0">
                <a:solidFill>
                  <a:schemeClr val="bg2">
                    <a:lumMod val="50000"/>
                  </a:schemeClr>
                </a:solidFill>
                <a:effectLst/>
                <a:latin typeface="Times" pitchFamily="18" charset="0"/>
              </a:rPr>
              <a:t>Comply with the requirements of international educational pronouncements of IFAC</a:t>
            </a:r>
          </a:p>
          <a:p>
            <a:pPr algn="just" fontAlgn="auto">
              <a:lnSpc>
                <a:spcPct val="150000"/>
              </a:lnSpc>
              <a:spcBef>
                <a:spcPct val="100000"/>
              </a:spcBef>
              <a:spcAft>
                <a:spcPts val="0"/>
              </a:spcAft>
              <a:defRPr/>
            </a:pPr>
            <a:r>
              <a:rPr lang="en-US" sz="1900" b="1" dirty="0" smtClean="0">
                <a:solidFill>
                  <a:schemeClr val="bg2">
                    <a:lumMod val="50000"/>
                  </a:schemeClr>
                </a:solidFill>
                <a:effectLst/>
                <a:latin typeface="Times" pitchFamily="18" charset="0"/>
              </a:rPr>
              <a:t>Comprehensive  and  contemporary theoretical and practical curriculum</a:t>
            </a:r>
          </a:p>
          <a:p>
            <a:pPr algn="just" fontAlgn="auto">
              <a:lnSpc>
                <a:spcPct val="150000"/>
              </a:lnSpc>
              <a:spcBef>
                <a:spcPct val="100000"/>
              </a:spcBef>
              <a:spcAft>
                <a:spcPts val="0"/>
              </a:spcAft>
              <a:defRPr/>
            </a:pPr>
            <a:r>
              <a:rPr lang="en-US" sz="1900" b="1" dirty="0" smtClean="0">
                <a:solidFill>
                  <a:schemeClr val="bg2">
                    <a:lumMod val="50000"/>
                  </a:schemeClr>
                </a:solidFill>
                <a:effectLst/>
                <a:latin typeface="Times" pitchFamily="18" charset="0"/>
              </a:rPr>
              <a:t>Continuous review and revision of the curriculum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idx="4294967295"/>
          </p:nvPr>
        </p:nvSpPr>
        <p:spPr/>
        <p:txBody>
          <a:bodyPr/>
          <a:lstStyle/>
          <a:p>
            <a:pPr eaLnBrk="1" hangingPunct="1">
              <a:defRPr/>
            </a:pPr>
            <a:r>
              <a:rPr lang="en-US" dirty="0" smtClean="0">
                <a:solidFill>
                  <a:schemeClr val="bg2">
                    <a:lumMod val="50000"/>
                  </a:schemeClr>
                </a:solidFill>
                <a:latin typeface="Times" pitchFamily="18" charset="0"/>
              </a:rPr>
              <a:t>Examination</a:t>
            </a:r>
          </a:p>
        </p:txBody>
      </p:sp>
      <p:sp>
        <p:nvSpPr>
          <p:cNvPr id="24579" name="Rectangle 5"/>
          <p:cNvSpPr>
            <a:spLocks noGrp="1" noChangeArrowheads="1"/>
          </p:cNvSpPr>
          <p:nvPr>
            <p:ph type="body" idx="4294967295"/>
          </p:nvPr>
        </p:nvSpPr>
        <p:spPr>
          <a:xfrm>
            <a:off x="457200" y="1828800"/>
            <a:ext cx="8048625" cy="4267200"/>
          </a:xfrm>
        </p:spPr>
        <p:txBody>
          <a:bodyPr/>
          <a:lstStyle/>
          <a:p>
            <a:pPr eaLnBrk="1" hangingPunct="1">
              <a:spcBef>
                <a:spcPct val="100000"/>
              </a:spcBef>
              <a:defRPr/>
            </a:pPr>
            <a:r>
              <a:rPr lang="en-US" sz="1900" b="1" dirty="0" smtClean="0">
                <a:solidFill>
                  <a:schemeClr val="bg2">
                    <a:lumMod val="50000"/>
                  </a:schemeClr>
                </a:solidFill>
                <a:effectLst/>
                <a:latin typeface="Times" pitchFamily="18" charset="0"/>
              </a:rPr>
              <a:t>One of the largest Accounting examination networks </a:t>
            </a:r>
          </a:p>
          <a:p>
            <a:pPr eaLnBrk="1" hangingPunct="1">
              <a:spcBef>
                <a:spcPct val="100000"/>
              </a:spcBef>
              <a:defRPr/>
            </a:pPr>
            <a:r>
              <a:rPr lang="en-US" sz="1900" b="1" dirty="0" smtClean="0">
                <a:solidFill>
                  <a:schemeClr val="bg2">
                    <a:lumMod val="50000"/>
                  </a:schemeClr>
                </a:solidFill>
                <a:effectLst/>
                <a:latin typeface="Times" pitchFamily="18" charset="0"/>
              </a:rPr>
              <a:t>Administrative conduct of examination and exam related process largely computerized </a:t>
            </a:r>
          </a:p>
          <a:p>
            <a:pPr eaLnBrk="1" hangingPunct="1">
              <a:spcBef>
                <a:spcPct val="100000"/>
              </a:spcBef>
              <a:defRPr/>
            </a:pPr>
            <a:r>
              <a:rPr lang="en-US" sz="1900" b="1" dirty="0" smtClean="0">
                <a:solidFill>
                  <a:schemeClr val="bg2">
                    <a:lumMod val="50000"/>
                  </a:schemeClr>
                </a:solidFill>
                <a:effectLst/>
                <a:latin typeface="Times" pitchFamily="18" charset="0"/>
              </a:rPr>
              <a:t>Exams are held twice a year</a:t>
            </a:r>
          </a:p>
          <a:p>
            <a:pPr eaLnBrk="1" hangingPunct="1">
              <a:spcBef>
                <a:spcPct val="100000"/>
              </a:spcBef>
              <a:defRPr/>
            </a:pPr>
            <a:r>
              <a:rPr lang="en-US" sz="1900" b="1" dirty="0" smtClean="0">
                <a:solidFill>
                  <a:schemeClr val="bg2">
                    <a:lumMod val="50000"/>
                  </a:schemeClr>
                </a:solidFill>
                <a:effectLst/>
                <a:latin typeface="Times" pitchFamily="18" charset="0"/>
              </a:rPr>
              <a:t>Examination system considered to be of high standard &amp; integrity worldwide</a:t>
            </a:r>
          </a:p>
          <a:p>
            <a:pPr eaLnBrk="1" hangingPunct="1">
              <a:spcBef>
                <a:spcPct val="100000"/>
              </a:spcBef>
              <a:defRPr/>
            </a:pPr>
            <a:r>
              <a:rPr lang="en-US" sz="1900" b="1" dirty="0" smtClean="0">
                <a:solidFill>
                  <a:schemeClr val="bg2">
                    <a:lumMod val="50000"/>
                  </a:schemeClr>
                </a:solidFill>
                <a:effectLst/>
                <a:latin typeface="Times" pitchFamily="18" charset="0"/>
              </a:rPr>
              <a:t>Has been lending expertise to accounting bodies in other countries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p:txBody>
          <a:bodyPr/>
          <a:lstStyle/>
          <a:p>
            <a:pPr eaLnBrk="1" hangingPunct="1">
              <a:defRPr/>
            </a:pPr>
            <a:r>
              <a:rPr lang="en-US" dirty="0" smtClean="0">
                <a:solidFill>
                  <a:schemeClr val="bg2">
                    <a:lumMod val="75000"/>
                  </a:schemeClr>
                </a:solidFill>
                <a:latin typeface="Times" pitchFamily="18" charset="0"/>
              </a:rPr>
              <a:t>Our Mission</a:t>
            </a:r>
          </a:p>
        </p:txBody>
      </p:sp>
      <p:sp>
        <p:nvSpPr>
          <p:cNvPr id="422916" name="AutoShape 4"/>
          <p:cNvSpPr>
            <a:spLocks noChangeArrowheads="1"/>
          </p:cNvSpPr>
          <p:nvPr/>
        </p:nvSpPr>
        <p:spPr bwMode="auto">
          <a:xfrm>
            <a:off x="457200" y="1981200"/>
            <a:ext cx="8382000" cy="3200400"/>
          </a:xfrm>
          <a:prstGeom prst="horizontalScroll">
            <a:avLst>
              <a:gd name="adj" fmla="val 12500"/>
            </a:avLst>
          </a:prstGeom>
          <a:solidFill>
            <a:srgbClr val="EDF4F7"/>
          </a:solidFill>
          <a:ln w="9525">
            <a:solidFill>
              <a:schemeClr val="tx1"/>
            </a:solidFill>
            <a:round/>
            <a:headEnd/>
            <a:tailEnd/>
          </a:ln>
        </p:spPr>
        <p:txBody>
          <a:bodyPr wrap="none" anchor="ctr"/>
          <a:lstStyle/>
          <a:p>
            <a:pPr algn="r" eaLnBrk="1" hangingPunct="1"/>
            <a:endParaRPr lang="en-IN" sz="4000" b="1">
              <a:latin typeface="Arial" pitchFamily="34" charset="0"/>
            </a:endParaRPr>
          </a:p>
        </p:txBody>
      </p:sp>
      <p:sp>
        <p:nvSpPr>
          <p:cNvPr id="422917" name="Text Box 5"/>
          <p:cNvSpPr txBox="1">
            <a:spLocks noChangeArrowheads="1"/>
          </p:cNvSpPr>
          <p:nvPr/>
        </p:nvSpPr>
        <p:spPr bwMode="auto">
          <a:xfrm>
            <a:off x="914400" y="2590800"/>
            <a:ext cx="7543800" cy="1754188"/>
          </a:xfrm>
          <a:prstGeom prst="rect">
            <a:avLst/>
          </a:prstGeom>
          <a:noFill/>
          <a:ln w="9525">
            <a:noFill/>
            <a:miter lim="800000"/>
            <a:headEnd/>
            <a:tailEnd/>
          </a:ln>
        </p:spPr>
        <p:txBody>
          <a:bodyPr>
            <a:spAutoFit/>
          </a:bodyPr>
          <a:lstStyle/>
          <a:p>
            <a:pPr algn="ctr">
              <a:lnSpc>
                <a:spcPct val="90000"/>
              </a:lnSpc>
              <a:defRPr/>
            </a:pPr>
            <a:r>
              <a:rPr lang="en-US" sz="3000" dirty="0">
                <a:solidFill>
                  <a:schemeClr val="bg2">
                    <a:lumMod val="75000"/>
                  </a:schemeClr>
                </a:solidFill>
                <a:latin typeface="Times" pitchFamily="18" charset="0"/>
              </a:rPr>
              <a:t>The Indian Accountancy Profession will be the Valued Trustee of World Class Financial competencies, Good Governance and Competitiveness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22916"/>
                                        </p:tgtEl>
                                        <p:attrNameLst>
                                          <p:attrName>style.visibility</p:attrName>
                                        </p:attrNameLst>
                                      </p:cBhvr>
                                      <p:to>
                                        <p:strVal val="visible"/>
                                      </p:to>
                                    </p:set>
                                    <p:anim calcmode="lin" valueType="num">
                                      <p:cBhvr additive="base">
                                        <p:cTn id="7" dur="500" fill="hold"/>
                                        <p:tgtEl>
                                          <p:spTgt spid="422916"/>
                                        </p:tgtEl>
                                        <p:attrNameLst>
                                          <p:attrName>ppt_x</p:attrName>
                                        </p:attrNameLst>
                                      </p:cBhvr>
                                      <p:tavLst>
                                        <p:tav tm="0">
                                          <p:val>
                                            <p:strVal val="0-#ppt_w/2"/>
                                          </p:val>
                                        </p:tav>
                                        <p:tav tm="100000">
                                          <p:val>
                                            <p:strVal val="#ppt_x"/>
                                          </p:val>
                                        </p:tav>
                                      </p:tavLst>
                                    </p:anim>
                                    <p:anim calcmode="lin" valueType="num">
                                      <p:cBhvr additive="base">
                                        <p:cTn id="8" dur="500" fill="hold"/>
                                        <p:tgtEl>
                                          <p:spTgt spid="4229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422917"/>
                                        </p:tgtEl>
                                        <p:attrNameLst>
                                          <p:attrName>style.visibility</p:attrName>
                                        </p:attrNameLst>
                                      </p:cBhvr>
                                      <p:to>
                                        <p:strVal val="visible"/>
                                      </p:to>
                                    </p:set>
                                    <p:animEffect transition="in" filter="dissolve">
                                      <p:cBhvr>
                                        <p:cTn id="12" dur="500"/>
                                        <p:tgtEl>
                                          <p:spTgt spid="422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16" grpId="0" animBg="1" autoUpdateAnimBg="0"/>
      <p:bldP spid="42291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idx="4294967295"/>
          </p:nvPr>
        </p:nvSpPr>
        <p:spPr>
          <a:xfrm>
            <a:off x="533400" y="228600"/>
            <a:ext cx="8229600" cy="1066800"/>
          </a:xfrm>
        </p:spPr>
        <p:txBody>
          <a:bodyPr/>
          <a:lstStyle/>
          <a:p>
            <a:pPr eaLnBrk="1" hangingPunct="1">
              <a:defRPr/>
            </a:pPr>
            <a:r>
              <a:rPr lang="en-US" dirty="0" smtClean="0">
                <a:solidFill>
                  <a:schemeClr val="bg2">
                    <a:lumMod val="50000"/>
                  </a:schemeClr>
                </a:solidFill>
                <a:latin typeface="Times" pitchFamily="18" charset="0"/>
              </a:rPr>
              <a:t>CPE</a:t>
            </a:r>
          </a:p>
        </p:txBody>
      </p:sp>
      <p:sp>
        <p:nvSpPr>
          <p:cNvPr id="32771" name="Rectangle 5"/>
          <p:cNvSpPr>
            <a:spLocks noGrp="1" noChangeArrowheads="1"/>
          </p:cNvSpPr>
          <p:nvPr>
            <p:ph type="body" idx="4294967295"/>
          </p:nvPr>
        </p:nvSpPr>
        <p:spPr>
          <a:xfrm>
            <a:off x="0" y="1143000"/>
            <a:ext cx="8991600" cy="4953000"/>
          </a:xfrm>
        </p:spPr>
        <p:txBody>
          <a:bodyPr/>
          <a:lstStyle/>
          <a:p>
            <a:pPr lvl="0" algn="just"/>
            <a:r>
              <a:rPr lang="en-US" sz="1800" b="1" dirty="0" smtClean="0">
                <a:solidFill>
                  <a:srgbClr val="0C0C0C"/>
                </a:solidFill>
                <a:effectLst/>
                <a:latin typeface="Times"/>
              </a:rPr>
              <a:t>ICAI has always been striving for excellence in terms of standards of professional services rendered by its members.</a:t>
            </a:r>
          </a:p>
          <a:p>
            <a:pPr lvl="0" algn="just"/>
            <a:r>
              <a:rPr lang="en-US" sz="1800" b="1" dirty="0" smtClean="0">
                <a:solidFill>
                  <a:srgbClr val="0C0C0C"/>
                </a:solidFill>
                <a:effectLst/>
                <a:latin typeface="Times"/>
              </a:rPr>
              <a:t>In this age of information explosion and the rapid changes in technology, trade and industrial environment, the need for continual professional </a:t>
            </a:r>
            <a:r>
              <a:rPr lang="en-US" sz="1800" b="1" dirty="0" err="1" smtClean="0">
                <a:solidFill>
                  <a:srgbClr val="0C0C0C"/>
                </a:solidFill>
                <a:effectLst/>
                <a:latin typeface="Times"/>
              </a:rPr>
              <a:t>updation</a:t>
            </a:r>
            <a:r>
              <a:rPr lang="en-US" sz="1800" b="1" dirty="0" smtClean="0">
                <a:solidFill>
                  <a:srgbClr val="0C0C0C"/>
                </a:solidFill>
                <a:effectLst/>
                <a:latin typeface="Times"/>
              </a:rPr>
              <a:t> is supreme. </a:t>
            </a:r>
          </a:p>
          <a:p>
            <a:pPr lvl="0" algn="just"/>
            <a:r>
              <a:rPr lang="en-US" sz="1800" b="1" dirty="0" smtClean="0">
                <a:solidFill>
                  <a:srgbClr val="0C0C0C"/>
                </a:solidFill>
                <a:effectLst/>
                <a:latin typeface="Times"/>
              </a:rPr>
              <a:t>To enable members to maintain the high standards of professional services, the CPEC is providing continued inputs to members by way of Seminars, Lectures, Background Material and use of the electronic media. This provides the sharpening of our professional skills so that the word 'Chartered Accountant' is synonymous with excellence in services. More than 7500 CPE Programs are held annually by CPE </a:t>
            </a:r>
            <a:r>
              <a:rPr lang="en-US" sz="1800" b="1" dirty="0" err="1" smtClean="0">
                <a:solidFill>
                  <a:srgbClr val="0C0C0C"/>
                </a:solidFill>
                <a:effectLst/>
                <a:latin typeface="Times"/>
              </a:rPr>
              <a:t>Organising</a:t>
            </a:r>
            <a:r>
              <a:rPr lang="en-US" sz="1800" b="1" dirty="0" smtClean="0">
                <a:solidFill>
                  <a:srgbClr val="0C0C0C"/>
                </a:solidFill>
                <a:effectLst/>
                <a:latin typeface="Times"/>
              </a:rPr>
              <a:t> Units.</a:t>
            </a:r>
          </a:p>
          <a:p>
            <a:pPr lvl="0" algn="just"/>
            <a:r>
              <a:rPr lang="en-US" sz="1800" b="1" dirty="0" smtClean="0">
                <a:solidFill>
                  <a:srgbClr val="0C0C0C"/>
                </a:solidFill>
                <a:effectLst/>
                <a:latin typeface="Times"/>
              </a:rPr>
              <a:t>It ensures that the members remain continuously updated with respect to developments in existing and emerging disciplines and subject specific areas directly or indirectly related to the profession and to help impart necessary skills to the members so that knowledge thus garnered by them gets translated into practice.</a:t>
            </a:r>
          </a:p>
          <a:p>
            <a:pPr lvl="0" algn="just"/>
            <a:r>
              <a:rPr lang="en-US" sz="1800" b="1" dirty="0" smtClean="0">
                <a:solidFill>
                  <a:srgbClr val="0C0C0C"/>
                </a:solidFill>
                <a:effectLst/>
                <a:latin typeface="Times"/>
              </a:rPr>
              <a:t>CPE requirements have been made mandatory for all the members of the ICAI, whether he/she be in practice or in service and such system is measured, monitored and managed scientifically. </a:t>
            </a:r>
          </a:p>
          <a:p>
            <a:pPr algn="just" eaLnBrk="1" hangingPunct="1">
              <a:spcBef>
                <a:spcPct val="70000"/>
              </a:spcBef>
              <a:defRPr/>
            </a:pPr>
            <a:endParaRPr lang="en-US" sz="1800" b="1" dirty="0" smtClean="0">
              <a:solidFill>
                <a:srgbClr val="0C0C0C"/>
              </a:solidFill>
              <a:effectLst/>
              <a:latin typeface="Times"/>
            </a:endParaRPr>
          </a:p>
        </p:txBody>
      </p:sp>
      <p:pic>
        <p:nvPicPr>
          <p:cNvPr id="19460" name="Picture 6" descr="j0395712"/>
          <p:cNvPicPr>
            <a:picLocks noChangeAspect="1" noChangeArrowheads="1" noCrop="1"/>
          </p:cNvPicPr>
          <p:nvPr/>
        </p:nvPicPr>
        <p:blipFill>
          <a:blip r:embed="rId3"/>
          <a:srcRect/>
          <a:stretch>
            <a:fillRect/>
          </a:stretch>
        </p:blipFill>
        <p:spPr bwMode="auto">
          <a:xfrm>
            <a:off x="8153400" y="0"/>
            <a:ext cx="990600" cy="817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p:txBody>
          <a:bodyPr/>
          <a:lstStyle/>
          <a:p>
            <a:pPr eaLnBrk="1" hangingPunct="1">
              <a:defRPr/>
            </a:pPr>
            <a:r>
              <a:rPr lang="en-US" sz="4000" dirty="0" smtClean="0">
                <a:solidFill>
                  <a:schemeClr val="bg2">
                    <a:lumMod val="50000"/>
                  </a:schemeClr>
                </a:solidFill>
                <a:latin typeface="Times" pitchFamily="18" charset="0"/>
              </a:rPr>
              <a:t>Professional Ethics</a:t>
            </a:r>
          </a:p>
        </p:txBody>
      </p:sp>
      <p:sp>
        <p:nvSpPr>
          <p:cNvPr id="33795" name="Rectangle 3"/>
          <p:cNvSpPr>
            <a:spLocks noGrp="1" noChangeArrowheads="1"/>
          </p:cNvSpPr>
          <p:nvPr>
            <p:ph type="body" idx="4294967295"/>
          </p:nvPr>
        </p:nvSpPr>
        <p:spPr>
          <a:xfrm>
            <a:off x="457200" y="1600200"/>
            <a:ext cx="7924800" cy="1447800"/>
          </a:xfrm>
        </p:spPr>
        <p:txBody>
          <a:bodyPr/>
          <a:lstStyle/>
          <a:p>
            <a:pPr eaLnBrk="1" hangingPunct="1">
              <a:defRPr/>
            </a:pPr>
            <a:r>
              <a:rPr lang="en-US" sz="1900" b="1" dirty="0" smtClean="0">
                <a:solidFill>
                  <a:schemeClr val="bg2">
                    <a:lumMod val="50000"/>
                  </a:schemeClr>
                </a:solidFill>
                <a:effectLst/>
                <a:latin typeface="Times" pitchFamily="18" charset="0"/>
              </a:rPr>
              <a:t>Cardinal Principles</a:t>
            </a:r>
          </a:p>
          <a:p>
            <a:pPr lvl="1" eaLnBrk="1" hangingPunct="1">
              <a:defRPr/>
            </a:pPr>
            <a:r>
              <a:rPr lang="en-US" sz="1900" b="1" dirty="0" smtClean="0">
                <a:solidFill>
                  <a:schemeClr val="bg2">
                    <a:lumMod val="50000"/>
                  </a:schemeClr>
                </a:solidFill>
                <a:effectLst/>
                <a:latin typeface="Times" pitchFamily="18" charset="0"/>
              </a:rPr>
              <a:t>Service before self</a:t>
            </a:r>
          </a:p>
          <a:p>
            <a:pPr lvl="1" eaLnBrk="1" hangingPunct="1">
              <a:defRPr/>
            </a:pPr>
            <a:r>
              <a:rPr lang="en-US" sz="1900" b="1" dirty="0" smtClean="0">
                <a:solidFill>
                  <a:schemeClr val="bg2">
                    <a:lumMod val="50000"/>
                  </a:schemeClr>
                </a:solidFill>
                <a:effectLst/>
                <a:latin typeface="Times" pitchFamily="18" charset="0"/>
              </a:rPr>
              <a:t>Extends beyond the legal requirements</a:t>
            </a:r>
          </a:p>
          <a:p>
            <a:pPr eaLnBrk="1" hangingPunct="1">
              <a:defRPr/>
            </a:pPr>
            <a:r>
              <a:rPr lang="en-US" sz="1900" b="1" dirty="0" smtClean="0">
                <a:solidFill>
                  <a:schemeClr val="bg2">
                    <a:lumMod val="50000"/>
                  </a:schemeClr>
                </a:solidFill>
                <a:effectLst/>
                <a:latin typeface="Times" pitchFamily="18" charset="0"/>
              </a:rPr>
              <a:t>Some major highlights</a:t>
            </a:r>
          </a:p>
        </p:txBody>
      </p:sp>
      <p:sp>
        <p:nvSpPr>
          <p:cNvPr id="33796" name="Rectangle 6"/>
          <p:cNvSpPr>
            <a:spLocks noChangeArrowheads="1"/>
          </p:cNvSpPr>
          <p:nvPr/>
        </p:nvSpPr>
        <p:spPr bwMode="auto">
          <a:xfrm>
            <a:off x="152400" y="3200400"/>
            <a:ext cx="4457700" cy="2895600"/>
          </a:xfrm>
          <a:prstGeom prst="rect">
            <a:avLst/>
          </a:prstGeom>
          <a:noFill/>
          <a:ln w="9525">
            <a:noFill/>
            <a:miter lim="800000"/>
            <a:headEnd/>
            <a:tailEnd/>
          </a:ln>
        </p:spPr>
        <p:txBody>
          <a:bodyPr/>
          <a:lstStyle/>
          <a:p>
            <a:pPr marL="342900" indent="-342900" eaLnBrk="1" hangingPunct="1">
              <a:spcBef>
                <a:spcPct val="20000"/>
              </a:spcBef>
              <a:buFontTx/>
              <a:buChar char="•"/>
              <a:defRPr/>
            </a:pPr>
            <a:r>
              <a:rPr lang="en-US" sz="1900" b="1" dirty="0">
                <a:solidFill>
                  <a:schemeClr val="bg2">
                    <a:lumMod val="50000"/>
                  </a:schemeClr>
                </a:solidFill>
                <a:latin typeface="Times" pitchFamily="18" charset="0"/>
              </a:rPr>
              <a:t>Prohibition on other </a:t>
            </a:r>
            <a:r>
              <a:rPr lang="en-US" sz="1900" b="1" dirty="0" smtClean="0">
                <a:solidFill>
                  <a:schemeClr val="bg2">
                    <a:lumMod val="50000"/>
                  </a:schemeClr>
                </a:solidFill>
                <a:latin typeface="Times" pitchFamily="18" charset="0"/>
              </a:rPr>
              <a:t>“business/occupation” </a:t>
            </a:r>
            <a:endParaRPr lang="en-US" sz="1900" b="1" dirty="0">
              <a:solidFill>
                <a:schemeClr val="bg2">
                  <a:lumMod val="50000"/>
                </a:schemeClr>
              </a:solidFill>
              <a:latin typeface="Times" pitchFamily="18" charset="0"/>
            </a:endParaRPr>
          </a:p>
          <a:p>
            <a:pPr marL="342900" indent="-342900" eaLnBrk="1" hangingPunct="1">
              <a:spcBef>
                <a:spcPct val="20000"/>
              </a:spcBef>
              <a:buFontTx/>
              <a:buChar char="•"/>
              <a:defRPr/>
            </a:pPr>
            <a:r>
              <a:rPr lang="en-US" sz="1900" b="1" dirty="0">
                <a:solidFill>
                  <a:schemeClr val="bg2">
                    <a:lumMod val="50000"/>
                  </a:schemeClr>
                </a:solidFill>
                <a:latin typeface="Times" pitchFamily="18" charset="0"/>
              </a:rPr>
              <a:t>Prohibition on solicitation</a:t>
            </a:r>
          </a:p>
          <a:p>
            <a:pPr marL="342900" indent="-342900" eaLnBrk="1" hangingPunct="1">
              <a:spcBef>
                <a:spcPct val="20000"/>
              </a:spcBef>
              <a:buFontTx/>
              <a:buChar char="•"/>
              <a:defRPr/>
            </a:pPr>
            <a:r>
              <a:rPr lang="en-US" sz="1900" b="1" dirty="0">
                <a:solidFill>
                  <a:schemeClr val="bg2">
                    <a:lumMod val="50000"/>
                  </a:schemeClr>
                </a:solidFill>
                <a:latin typeface="Times" pitchFamily="18" charset="0"/>
              </a:rPr>
              <a:t>Prohibition on advertisement and Canvassing</a:t>
            </a:r>
          </a:p>
          <a:p>
            <a:pPr marL="342900" indent="-342900" eaLnBrk="1" hangingPunct="1">
              <a:spcBef>
                <a:spcPct val="20000"/>
              </a:spcBef>
              <a:buFontTx/>
              <a:buChar char="•"/>
              <a:defRPr/>
            </a:pPr>
            <a:r>
              <a:rPr lang="en-US" sz="1900" b="1" dirty="0">
                <a:solidFill>
                  <a:schemeClr val="bg2">
                    <a:lumMod val="50000"/>
                  </a:schemeClr>
                </a:solidFill>
                <a:latin typeface="Times" pitchFamily="18" charset="0"/>
              </a:rPr>
              <a:t>Prohibition on </a:t>
            </a:r>
            <a:r>
              <a:rPr lang="en-US" sz="1900" b="1" dirty="0" smtClean="0">
                <a:solidFill>
                  <a:schemeClr val="bg2">
                    <a:lumMod val="50000"/>
                  </a:schemeClr>
                </a:solidFill>
                <a:latin typeface="Times" pitchFamily="18" charset="0"/>
              </a:rPr>
              <a:t>substantial interest </a:t>
            </a:r>
            <a:r>
              <a:rPr lang="en-US" sz="1900" b="1" dirty="0">
                <a:solidFill>
                  <a:schemeClr val="bg2">
                    <a:lumMod val="50000"/>
                  </a:schemeClr>
                </a:solidFill>
                <a:latin typeface="Times" pitchFamily="18" charset="0"/>
              </a:rPr>
              <a:t>in </a:t>
            </a:r>
            <a:r>
              <a:rPr lang="en-US" sz="1900" b="1" dirty="0" smtClean="0">
                <a:solidFill>
                  <a:schemeClr val="bg2">
                    <a:lumMod val="50000"/>
                  </a:schemeClr>
                </a:solidFill>
                <a:latin typeface="Times" pitchFamily="18" charset="0"/>
              </a:rPr>
              <a:t>the </a:t>
            </a:r>
            <a:r>
              <a:rPr lang="en-US" sz="1900" b="1" dirty="0" err="1" smtClean="0">
                <a:solidFill>
                  <a:schemeClr val="bg2">
                    <a:lumMod val="50000"/>
                  </a:schemeClr>
                </a:solidFill>
                <a:latin typeface="Times" pitchFamily="18" charset="0"/>
              </a:rPr>
              <a:t>auditee</a:t>
            </a:r>
            <a:endParaRPr lang="en-US" sz="1900" b="1" dirty="0">
              <a:solidFill>
                <a:schemeClr val="bg2">
                  <a:lumMod val="50000"/>
                </a:schemeClr>
              </a:solidFill>
              <a:latin typeface="Times" pitchFamily="18" charset="0"/>
            </a:endParaRPr>
          </a:p>
          <a:p>
            <a:pPr marL="342900" indent="-342900" eaLnBrk="1" hangingPunct="1">
              <a:spcBef>
                <a:spcPct val="20000"/>
              </a:spcBef>
              <a:buFontTx/>
              <a:buChar char="•"/>
              <a:defRPr/>
            </a:pPr>
            <a:r>
              <a:rPr lang="en-US" sz="1900" b="1" dirty="0">
                <a:solidFill>
                  <a:schemeClr val="bg2">
                    <a:lumMod val="50000"/>
                  </a:schemeClr>
                </a:solidFill>
                <a:latin typeface="Times" pitchFamily="18" charset="0"/>
              </a:rPr>
              <a:t>Restriction on number of audits</a:t>
            </a:r>
          </a:p>
        </p:txBody>
      </p:sp>
      <p:sp>
        <p:nvSpPr>
          <p:cNvPr id="33797" name="Rectangle 7"/>
          <p:cNvSpPr>
            <a:spLocks noChangeArrowheads="1"/>
          </p:cNvSpPr>
          <p:nvPr/>
        </p:nvSpPr>
        <p:spPr bwMode="auto">
          <a:xfrm>
            <a:off x="4800600" y="3124200"/>
            <a:ext cx="4229100" cy="3048000"/>
          </a:xfrm>
          <a:prstGeom prst="rect">
            <a:avLst/>
          </a:prstGeom>
          <a:noFill/>
          <a:ln w="9525">
            <a:noFill/>
            <a:miter lim="800000"/>
            <a:headEnd/>
            <a:tailEnd/>
          </a:ln>
        </p:spPr>
        <p:txBody>
          <a:bodyPr/>
          <a:lstStyle/>
          <a:p>
            <a:pPr marL="342900" indent="-342900" eaLnBrk="1" hangingPunct="1">
              <a:spcBef>
                <a:spcPct val="20000"/>
              </a:spcBef>
              <a:buFontTx/>
              <a:buChar char="•"/>
              <a:defRPr/>
            </a:pPr>
            <a:r>
              <a:rPr lang="en-US" b="1" dirty="0">
                <a:solidFill>
                  <a:schemeClr val="bg2">
                    <a:lumMod val="50000"/>
                  </a:schemeClr>
                </a:solidFill>
                <a:latin typeface="Times" pitchFamily="18" charset="0"/>
              </a:rPr>
              <a:t>Limit on fees for non-audit </a:t>
            </a:r>
            <a:r>
              <a:rPr lang="en-US" b="1" dirty="0" smtClean="0">
                <a:solidFill>
                  <a:schemeClr val="bg2">
                    <a:lumMod val="50000"/>
                  </a:schemeClr>
                </a:solidFill>
                <a:latin typeface="Times" pitchFamily="18" charset="0"/>
              </a:rPr>
              <a:t>assignments of the auditor </a:t>
            </a:r>
            <a:endParaRPr lang="en-US" b="1" dirty="0">
              <a:solidFill>
                <a:schemeClr val="bg2">
                  <a:lumMod val="50000"/>
                </a:schemeClr>
              </a:solidFill>
              <a:latin typeface="Times" pitchFamily="18" charset="0"/>
            </a:endParaRPr>
          </a:p>
          <a:p>
            <a:pPr marL="342900" indent="-342900" eaLnBrk="1" hangingPunct="1">
              <a:spcBef>
                <a:spcPct val="20000"/>
              </a:spcBef>
              <a:buFontTx/>
              <a:buChar char="•"/>
              <a:defRPr/>
            </a:pPr>
            <a:r>
              <a:rPr lang="en-US" b="1" dirty="0">
                <a:solidFill>
                  <a:schemeClr val="bg2">
                    <a:lumMod val="50000"/>
                  </a:schemeClr>
                </a:solidFill>
                <a:latin typeface="Times" pitchFamily="18" charset="0"/>
              </a:rPr>
              <a:t>Prohibition on writing Books of    Accounts of </a:t>
            </a:r>
            <a:r>
              <a:rPr lang="en-US" b="1" dirty="0" smtClean="0">
                <a:solidFill>
                  <a:schemeClr val="bg2">
                    <a:lumMod val="50000"/>
                  </a:schemeClr>
                </a:solidFill>
                <a:latin typeface="Times" pitchFamily="18" charset="0"/>
              </a:rPr>
              <a:t>Auditee </a:t>
            </a:r>
            <a:r>
              <a:rPr lang="en-US" b="1" dirty="0">
                <a:solidFill>
                  <a:schemeClr val="bg2">
                    <a:lumMod val="50000"/>
                  </a:schemeClr>
                </a:solidFill>
                <a:latin typeface="Times" pitchFamily="18" charset="0"/>
              </a:rPr>
              <a:t>company</a:t>
            </a:r>
          </a:p>
          <a:p>
            <a:pPr marL="342900" indent="-342900" eaLnBrk="1" hangingPunct="1">
              <a:spcBef>
                <a:spcPct val="20000"/>
              </a:spcBef>
              <a:buFontTx/>
              <a:buChar char="•"/>
              <a:defRPr/>
            </a:pPr>
            <a:r>
              <a:rPr lang="en-US" b="1" dirty="0" smtClean="0">
                <a:solidFill>
                  <a:schemeClr val="bg2">
                    <a:lumMod val="50000"/>
                  </a:schemeClr>
                </a:solidFill>
                <a:latin typeface="Times" pitchFamily="18" charset="0"/>
              </a:rPr>
              <a:t>Independence between </a:t>
            </a:r>
            <a:r>
              <a:rPr lang="en-US" b="1" dirty="0">
                <a:solidFill>
                  <a:schemeClr val="bg2">
                    <a:lumMod val="50000"/>
                  </a:schemeClr>
                </a:solidFill>
                <a:latin typeface="Times" pitchFamily="18" charset="0"/>
              </a:rPr>
              <a:t>External and Internal Auditors</a:t>
            </a:r>
          </a:p>
          <a:p>
            <a:pPr marL="342900" indent="-342900" eaLnBrk="1" hangingPunct="1">
              <a:spcBef>
                <a:spcPct val="20000"/>
              </a:spcBef>
              <a:buFontTx/>
              <a:buChar char="•"/>
              <a:defRPr/>
            </a:pPr>
            <a:r>
              <a:rPr lang="en-US" b="1" dirty="0">
                <a:solidFill>
                  <a:schemeClr val="bg2">
                    <a:lumMod val="50000"/>
                  </a:schemeClr>
                </a:solidFill>
                <a:latin typeface="Times" pitchFamily="18" charset="0"/>
              </a:rPr>
              <a:t>Professional fees for audit and other services received by a firm not to exceed 40% of the gross annual fees of the firm </a:t>
            </a:r>
            <a:r>
              <a:rPr lang="en-US" b="1" dirty="0" smtClean="0">
                <a:solidFill>
                  <a:schemeClr val="bg2">
                    <a:lumMod val="50000"/>
                  </a:schemeClr>
                </a:solidFill>
                <a:latin typeface="Times" pitchFamily="18" charset="0"/>
              </a:rPr>
              <a:t>received from clients under the same management</a:t>
            </a:r>
            <a:endParaRPr lang="en-US" b="1" dirty="0">
              <a:solidFill>
                <a:schemeClr val="bg2">
                  <a:lumMod val="50000"/>
                </a:schemeClr>
              </a:solidFill>
              <a:latin typeface="Times"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lstStyle/>
          <a:p>
            <a:pPr eaLnBrk="1" hangingPunct="1">
              <a:defRPr/>
            </a:pPr>
            <a:r>
              <a:rPr lang="en-US" dirty="0" smtClean="0">
                <a:solidFill>
                  <a:schemeClr val="bg2">
                    <a:lumMod val="50000"/>
                  </a:schemeClr>
                </a:solidFill>
              </a:rPr>
              <a:t>Professional Development</a:t>
            </a:r>
          </a:p>
        </p:txBody>
      </p:sp>
      <p:sp>
        <p:nvSpPr>
          <p:cNvPr id="34819" name="Rectangle 3"/>
          <p:cNvSpPr>
            <a:spLocks noGrp="1" noChangeArrowheads="1"/>
          </p:cNvSpPr>
          <p:nvPr>
            <p:ph type="body" idx="4294967295"/>
          </p:nvPr>
        </p:nvSpPr>
        <p:spPr>
          <a:xfrm>
            <a:off x="490538" y="2133600"/>
            <a:ext cx="8047037" cy="3844925"/>
          </a:xfrm>
        </p:spPr>
        <p:txBody>
          <a:bodyPr/>
          <a:lstStyle/>
          <a:p>
            <a:pPr eaLnBrk="1" hangingPunct="1">
              <a:lnSpc>
                <a:spcPct val="90000"/>
              </a:lnSpc>
              <a:spcBef>
                <a:spcPct val="100000"/>
              </a:spcBef>
              <a:defRPr/>
            </a:pPr>
            <a:r>
              <a:rPr lang="en-US" sz="1900" b="1" dirty="0" smtClean="0">
                <a:solidFill>
                  <a:schemeClr val="bg2">
                    <a:lumMod val="50000"/>
                  </a:schemeClr>
                </a:solidFill>
                <a:effectLst/>
                <a:latin typeface="Times" pitchFamily="18" charset="0"/>
              </a:rPr>
              <a:t>Identifying Role of Profession in emerging areas</a:t>
            </a:r>
          </a:p>
          <a:p>
            <a:pPr eaLnBrk="1" hangingPunct="1">
              <a:lnSpc>
                <a:spcPct val="90000"/>
              </a:lnSpc>
              <a:spcBef>
                <a:spcPct val="100000"/>
              </a:spcBef>
              <a:defRPr/>
            </a:pPr>
            <a:r>
              <a:rPr lang="en-US" sz="1900" b="1" dirty="0" smtClean="0">
                <a:solidFill>
                  <a:schemeClr val="bg2">
                    <a:lumMod val="50000"/>
                  </a:schemeClr>
                </a:solidFill>
                <a:effectLst/>
                <a:latin typeface="Times" pitchFamily="18" charset="0"/>
              </a:rPr>
              <a:t>Developing Practice Areas</a:t>
            </a:r>
          </a:p>
          <a:p>
            <a:pPr eaLnBrk="1" hangingPunct="1">
              <a:lnSpc>
                <a:spcPct val="90000"/>
              </a:lnSpc>
              <a:spcBef>
                <a:spcPct val="100000"/>
              </a:spcBef>
              <a:defRPr/>
            </a:pPr>
            <a:r>
              <a:rPr lang="en-US" sz="1900" b="1" dirty="0" smtClean="0">
                <a:solidFill>
                  <a:schemeClr val="bg2">
                    <a:lumMod val="50000"/>
                  </a:schemeClr>
                </a:solidFill>
                <a:effectLst/>
                <a:latin typeface="Times" pitchFamily="18" charset="0"/>
              </a:rPr>
              <a:t>Upgrading and updating the knowledge and skill sets</a:t>
            </a:r>
          </a:p>
          <a:p>
            <a:pPr eaLnBrk="1" hangingPunct="1">
              <a:lnSpc>
                <a:spcPct val="90000"/>
              </a:lnSpc>
              <a:spcBef>
                <a:spcPct val="100000"/>
              </a:spcBef>
              <a:defRPr/>
            </a:pPr>
            <a:r>
              <a:rPr lang="en-US" sz="1900" b="1" dirty="0" smtClean="0">
                <a:solidFill>
                  <a:schemeClr val="bg2">
                    <a:lumMod val="50000"/>
                  </a:schemeClr>
                </a:solidFill>
                <a:effectLst/>
                <a:latin typeface="Times" pitchFamily="18" charset="0"/>
              </a:rPr>
              <a:t>Developing technical material to facilitate practice in new areas</a:t>
            </a:r>
          </a:p>
          <a:p>
            <a:pPr eaLnBrk="1" hangingPunct="1">
              <a:lnSpc>
                <a:spcPct val="90000"/>
              </a:lnSpc>
              <a:spcBef>
                <a:spcPct val="100000"/>
              </a:spcBef>
              <a:defRPr/>
            </a:pPr>
            <a:r>
              <a:rPr lang="en-US" sz="1900" b="1" dirty="0" smtClean="0">
                <a:solidFill>
                  <a:schemeClr val="bg2">
                    <a:lumMod val="50000"/>
                  </a:schemeClr>
                </a:solidFill>
                <a:effectLst/>
                <a:latin typeface="Times" pitchFamily="18" charset="0"/>
              </a:rPr>
              <a:t>Considered as critical in the changed Scenario</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Grp="1" noChangeArrowheads="1"/>
          </p:cNvSpPr>
          <p:nvPr>
            <p:ph type="title" idx="4294967295"/>
          </p:nvPr>
        </p:nvSpPr>
        <p:spPr/>
        <p:txBody>
          <a:bodyPr>
            <a:normAutofit/>
          </a:bodyPr>
          <a:lstStyle/>
          <a:p>
            <a:pPr eaLnBrk="1" hangingPunct="1">
              <a:defRPr/>
            </a:pPr>
            <a:r>
              <a:rPr lang="en-US" sz="3500" dirty="0" smtClean="0">
                <a:solidFill>
                  <a:schemeClr val="bg2">
                    <a:lumMod val="50000"/>
                  </a:schemeClr>
                </a:solidFill>
                <a:latin typeface="Times" pitchFamily="18" charset="0"/>
              </a:rPr>
              <a:t>Quality Control Initiative – Peer Review</a:t>
            </a:r>
          </a:p>
        </p:txBody>
      </p:sp>
      <p:sp>
        <p:nvSpPr>
          <p:cNvPr id="35843" name="Rectangle 1027"/>
          <p:cNvSpPr>
            <a:spLocks noGrp="1" noChangeArrowheads="1"/>
          </p:cNvSpPr>
          <p:nvPr>
            <p:ph type="body" idx="4294967295"/>
          </p:nvPr>
        </p:nvSpPr>
        <p:spPr>
          <a:xfrm>
            <a:off x="228600" y="1676400"/>
            <a:ext cx="8686800" cy="4648200"/>
          </a:xfrm>
        </p:spPr>
        <p:txBody>
          <a:bodyPr>
            <a:normAutofit/>
          </a:bodyPr>
          <a:lstStyle/>
          <a:p>
            <a:pPr eaLnBrk="1" hangingPunct="1">
              <a:spcBef>
                <a:spcPct val="50000"/>
              </a:spcBef>
              <a:defRPr/>
            </a:pPr>
            <a:r>
              <a:rPr lang="en-US" sz="1900" b="1" dirty="0" smtClean="0">
                <a:solidFill>
                  <a:schemeClr val="bg2">
                    <a:lumMod val="50000"/>
                  </a:schemeClr>
                </a:solidFill>
                <a:effectLst/>
                <a:latin typeface="Times" pitchFamily="18" charset="0"/>
              </a:rPr>
              <a:t>Peer Review Board of established in March 2002</a:t>
            </a:r>
          </a:p>
          <a:p>
            <a:pPr eaLnBrk="1" hangingPunct="1">
              <a:spcBef>
                <a:spcPct val="50000"/>
              </a:spcBef>
              <a:defRPr/>
            </a:pPr>
            <a:r>
              <a:rPr lang="en-US" sz="1900" b="1" dirty="0" smtClean="0">
                <a:solidFill>
                  <a:schemeClr val="bg2">
                    <a:lumMod val="50000"/>
                  </a:schemeClr>
                </a:solidFill>
                <a:effectLst/>
                <a:latin typeface="Times" pitchFamily="18" charset="0"/>
              </a:rPr>
              <a:t>Focus on:</a:t>
            </a:r>
          </a:p>
          <a:p>
            <a:pPr lvl="1" eaLnBrk="1" hangingPunct="1">
              <a:lnSpc>
                <a:spcPct val="80000"/>
              </a:lnSpc>
              <a:spcBef>
                <a:spcPct val="50000"/>
              </a:spcBef>
              <a:defRPr/>
            </a:pPr>
            <a:r>
              <a:rPr lang="en-US" sz="1900" b="1" dirty="0" smtClean="0">
                <a:solidFill>
                  <a:schemeClr val="bg2">
                    <a:lumMod val="50000"/>
                  </a:schemeClr>
                </a:solidFill>
                <a:effectLst/>
                <a:latin typeface="Times" pitchFamily="18" charset="0"/>
              </a:rPr>
              <a:t>Compliance with Technical, Professional and Ethical Standards</a:t>
            </a:r>
          </a:p>
          <a:p>
            <a:pPr lvl="1" eaLnBrk="1" hangingPunct="1">
              <a:lnSpc>
                <a:spcPct val="80000"/>
              </a:lnSpc>
              <a:spcBef>
                <a:spcPct val="50000"/>
              </a:spcBef>
              <a:defRPr/>
            </a:pPr>
            <a:r>
              <a:rPr lang="en-US" sz="1900" b="1" dirty="0" smtClean="0">
                <a:solidFill>
                  <a:schemeClr val="bg2">
                    <a:lumMod val="50000"/>
                  </a:schemeClr>
                </a:solidFill>
                <a:effectLst/>
                <a:latin typeface="Times" pitchFamily="18" charset="0"/>
              </a:rPr>
              <a:t>Quality of Reporting</a:t>
            </a:r>
          </a:p>
          <a:p>
            <a:pPr lvl="1" eaLnBrk="1" hangingPunct="1">
              <a:lnSpc>
                <a:spcPct val="80000"/>
              </a:lnSpc>
              <a:spcBef>
                <a:spcPct val="50000"/>
              </a:spcBef>
              <a:defRPr/>
            </a:pPr>
            <a:r>
              <a:rPr lang="en-US" sz="1900" b="1" dirty="0" smtClean="0">
                <a:solidFill>
                  <a:schemeClr val="bg2">
                    <a:lumMod val="50000"/>
                  </a:schemeClr>
                </a:solidFill>
                <a:effectLst/>
                <a:latin typeface="Times" pitchFamily="18" charset="0"/>
              </a:rPr>
              <a:t>Systems and procedures for carrying out assurance services</a:t>
            </a:r>
          </a:p>
          <a:p>
            <a:pPr lvl="1" eaLnBrk="1" hangingPunct="1">
              <a:lnSpc>
                <a:spcPct val="80000"/>
              </a:lnSpc>
              <a:spcBef>
                <a:spcPct val="50000"/>
              </a:spcBef>
              <a:defRPr/>
            </a:pPr>
            <a:r>
              <a:rPr lang="en-US" sz="1900" b="1" dirty="0" smtClean="0">
                <a:solidFill>
                  <a:schemeClr val="bg2">
                    <a:lumMod val="50000"/>
                  </a:schemeClr>
                </a:solidFill>
                <a:effectLst/>
                <a:latin typeface="Times" pitchFamily="18" charset="0"/>
              </a:rPr>
              <a:t>Training </a:t>
            </a:r>
            <a:r>
              <a:rPr lang="en-US" sz="1900" b="1" dirty="0" err="1" smtClean="0">
                <a:solidFill>
                  <a:schemeClr val="bg2">
                    <a:lumMod val="50000"/>
                  </a:schemeClr>
                </a:solidFill>
                <a:effectLst/>
                <a:latin typeface="Times" pitchFamily="18" charset="0"/>
              </a:rPr>
              <a:t>programmes</a:t>
            </a:r>
            <a:r>
              <a:rPr lang="en-US" sz="1900" b="1" dirty="0" smtClean="0">
                <a:solidFill>
                  <a:schemeClr val="bg2">
                    <a:lumMod val="50000"/>
                  </a:schemeClr>
                </a:solidFill>
                <a:effectLst/>
                <a:latin typeface="Times" pitchFamily="18" charset="0"/>
              </a:rPr>
              <a:t> for staff (including articled and audit assistants) concerned with assurance functions, including availability of appropriate infrastructure</a:t>
            </a:r>
          </a:p>
          <a:p>
            <a:pPr lvl="1" eaLnBrk="1" hangingPunct="1">
              <a:lnSpc>
                <a:spcPct val="80000"/>
              </a:lnSpc>
              <a:spcBef>
                <a:spcPct val="50000"/>
              </a:spcBef>
              <a:defRPr/>
            </a:pPr>
            <a:r>
              <a:rPr lang="en-US" sz="1900" b="1" dirty="0" smtClean="0">
                <a:solidFill>
                  <a:schemeClr val="bg2">
                    <a:lumMod val="50000"/>
                  </a:schemeClr>
                </a:solidFill>
                <a:effectLst/>
                <a:latin typeface="Times" pitchFamily="18" charset="0"/>
              </a:rPr>
              <a:t>Compliance with directions and / or guidelines issued by the Council to the Members</a:t>
            </a:r>
          </a:p>
          <a:p>
            <a:pPr lvl="1" eaLnBrk="1" hangingPunct="1">
              <a:lnSpc>
                <a:spcPct val="80000"/>
              </a:lnSpc>
              <a:spcBef>
                <a:spcPct val="50000"/>
              </a:spcBef>
              <a:defRPr/>
            </a:pPr>
            <a:r>
              <a:rPr lang="en-US" sz="1900" b="1" dirty="0" smtClean="0">
                <a:solidFill>
                  <a:schemeClr val="bg2">
                    <a:lumMod val="50000"/>
                  </a:schemeClr>
                </a:solidFill>
                <a:effectLst/>
                <a:latin typeface="Times" pitchFamily="18" charset="0"/>
              </a:rPr>
              <a:t>Compliance with directions and / or guidelines issued by the Council relating to article assistants and / or audit assistants.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p:txBody>
          <a:bodyPr/>
          <a:lstStyle/>
          <a:p>
            <a:pPr eaLnBrk="1" hangingPunct="1">
              <a:defRPr/>
            </a:pPr>
            <a:r>
              <a:rPr lang="en-US" dirty="0" smtClean="0">
                <a:solidFill>
                  <a:schemeClr val="bg2">
                    <a:lumMod val="50000"/>
                  </a:schemeClr>
                </a:solidFill>
                <a:latin typeface="Times" pitchFamily="18" charset="0"/>
              </a:rPr>
              <a:t>Quality Review Board</a:t>
            </a:r>
          </a:p>
        </p:txBody>
      </p:sp>
      <p:sp>
        <p:nvSpPr>
          <p:cNvPr id="36867" name="Rectangle 3"/>
          <p:cNvSpPr>
            <a:spLocks noGrp="1" noChangeArrowheads="1"/>
          </p:cNvSpPr>
          <p:nvPr>
            <p:ph type="body" idx="4294967295"/>
          </p:nvPr>
        </p:nvSpPr>
        <p:spPr>
          <a:xfrm>
            <a:off x="228600" y="1524000"/>
            <a:ext cx="8686800" cy="4525963"/>
          </a:xfrm>
        </p:spPr>
        <p:txBody>
          <a:bodyPr/>
          <a:lstStyle/>
          <a:p>
            <a:pPr eaLnBrk="1" hangingPunct="1">
              <a:spcBef>
                <a:spcPct val="100000"/>
              </a:spcBef>
              <a:defRPr/>
            </a:pPr>
            <a:r>
              <a:rPr lang="en-US" sz="1900" b="1" dirty="0" smtClean="0">
                <a:solidFill>
                  <a:schemeClr val="bg2">
                    <a:lumMod val="50000"/>
                  </a:schemeClr>
                </a:solidFill>
                <a:effectLst/>
                <a:latin typeface="Times" pitchFamily="18" charset="0"/>
              </a:rPr>
              <a:t>Central Government has constituted Quality Review Board consisting of 11 persons.</a:t>
            </a:r>
          </a:p>
          <a:p>
            <a:pPr eaLnBrk="1" hangingPunct="1">
              <a:lnSpc>
                <a:spcPct val="90000"/>
              </a:lnSpc>
              <a:spcBef>
                <a:spcPct val="100000"/>
              </a:spcBef>
              <a:defRPr/>
            </a:pPr>
            <a:r>
              <a:rPr lang="en-US" sz="1900" b="1" dirty="0" smtClean="0">
                <a:solidFill>
                  <a:schemeClr val="bg2">
                    <a:lumMod val="50000"/>
                  </a:schemeClr>
                </a:solidFill>
                <a:effectLst/>
                <a:latin typeface="Times" pitchFamily="18" charset="0"/>
              </a:rPr>
              <a:t>Council of ICAI has nominated 5 members on QRB</a:t>
            </a:r>
          </a:p>
          <a:p>
            <a:pPr eaLnBrk="1" hangingPunct="1">
              <a:lnSpc>
                <a:spcPct val="90000"/>
              </a:lnSpc>
              <a:spcBef>
                <a:spcPct val="100000"/>
              </a:spcBef>
              <a:defRPr/>
            </a:pPr>
            <a:r>
              <a:rPr lang="en-US" sz="1900" b="1" dirty="0" smtClean="0">
                <a:solidFill>
                  <a:schemeClr val="bg2">
                    <a:lumMod val="50000"/>
                  </a:schemeClr>
                </a:solidFill>
                <a:effectLst/>
                <a:latin typeface="Times" pitchFamily="18" charset="0"/>
              </a:rPr>
              <a:t>Chairman and other 5 members have been  appointed by Central Government</a:t>
            </a:r>
          </a:p>
          <a:p>
            <a:pPr eaLnBrk="1" hangingPunct="1">
              <a:lnSpc>
                <a:spcPct val="90000"/>
              </a:lnSpc>
              <a:spcBef>
                <a:spcPct val="100000"/>
              </a:spcBef>
              <a:defRPr/>
            </a:pPr>
            <a:r>
              <a:rPr lang="en-US" sz="1900" b="1" dirty="0" smtClean="0">
                <a:solidFill>
                  <a:schemeClr val="bg2">
                    <a:lumMod val="50000"/>
                  </a:schemeClr>
                </a:solidFill>
                <a:effectLst/>
                <a:latin typeface="Times" pitchFamily="18" charset="0"/>
              </a:rPr>
              <a:t>As per the provisions of Sec. 28B of the CA Act, 1949 the Quality Review Board :- </a:t>
            </a:r>
          </a:p>
          <a:p>
            <a:pPr lvl="1" eaLnBrk="1" hangingPunct="1">
              <a:lnSpc>
                <a:spcPct val="90000"/>
              </a:lnSpc>
              <a:spcBef>
                <a:spcPct val="100000"/>
              </a:spcBef>
              <a:buNone/>
              <a:defRPr/>
            </a:pPr>
            <a:r>
              <a:rPr lang="en-US" sz="1500" b="1" dirty="0" smtClean="0">
                <a:solidFill>
                  <a:schemeClr val="bg2">
                    <a:lumMod val="50000"/>
                  </a:schemeClr>
                </a:solidFill>
                <a:effectLst/>
                <a:latin typeface="Times" pitchFamily="18" charset="0"/>
              </a:rPr>
              <a:t>a)  </a:t>
            </a:r>
            <a:r>
              <a:rPr lang="en-US" sz="1700" b="1" dirty="0" smtClean="0">
                <a:solidFill>
                  <a:schemeClr val="bg2">
                    <a:lumMod val="50000"/>
                  </a:schemeClr>
                </a:solidFill>
                <a:effectLst/>
                <a:latin typeface="Times" pitchFamily="18" charset="0"/>
              </a:rPr>
              <a:t>Makes recommendations to the Council with regard to the quality of services provided by the members of the Institute;</a:t>
            </a:r>
          </a:p>
          <a:p>
            <a:pPr lvl="1" eaLnBrk="1" hangingPunct="1">
              <a:lnSpc>
                <a:spcPct val="90000"/>
              </a:lnSpc>
              <a:spcBef>
                <a:spcPct val="100000"/>
              </a:spcBef>
              <a:buNone/>
              <a:defRPr/>
            </a:pPr>
            <a:r>
              <a:rPr lang="en-US" sz="1700" b="1" dirty="0" smtClean="0">
                <a:solidFill>
                  <a:schemeClr val="bg2">
                    <a:lumMod val="50000"/>
                  </a:schemeClr>
                </a:solidFill>
                <a:effectLst/>
                <a:latin typeface="Times" pitchFamily="18" charset="0"/>
              </a:rPr>
              <a:t>b)  Reviews the quality of services provided by the members of the Institute including audit services; and</a:t>
            </a:r>
          </a:p>
          <a:p>
            <a:pPr lvl="1" eaLnBrk="1" hangingPunct="1">
              <a:lnSpc>
                <a:spcPct val="90000"/>
              </a:lnSpc>
              <a:spcBef>
                <a:spcPct val="100000"/>
              </a:spcBef>
              <a:buNone/>
              <a:defRPr/>
            </a:pPr>
            <a:r>
              <a:rPr lang="en-US" sz="1700" b="1" dirty="0" smtClean="0">
                <a:solidFill>
                  <a:schemeClr val="bg2">
                    <a:lumMod val="50000"/>
                  </a:schemeClr>
                </a:solidFill>
                <a:effectLst/>
                <a:latin typeface="Times" pitchFamily="18" charset="0"/>
              </a:rPr>
              <a:t>c) Guides the members of the Institute to improve the quality of services and adherence tot he various statutory and other regulatory </a:t>
            </a:r>
            <a:r>
              <a:rPr lang="en-US" sz="1500" b="1" dirty="0" smtClean="0">
                <a:solidFill>
                  <a:schemeClr val="bg2">
                    <a:lumMod val="50000"/>
                  </a:schemeClr>
                </a:solidFill>
                <a:effectLst/>
                <a:latin typeface="Times" pitchFamily="18" charset="0"/>
              </a:rPr>
              <a:t>requirements.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1524000" y="228600"/>
            <a:ext cx="6553200" cy="1143000"/>
          </a:xfrm>
        </p:spPr>
        <p:txBody>
          <a:bodyPr>
            <a:normAutofit fontScale="90000"/>
          </a:bodyPr>
          <a:lstStyle/>
          <a:p>
            <a:pPr eaLnBrk="1" hangingPunct="1">
              <a:defRPr/>
            </a:pPr>
            <a:r>
              <a:rPr lang="en-US" sz="3500" b="1" i="1" dirty="0" smtClean="0">
                <a:solidFill>
                  <a:schemeClr val="bg2">
                    <a:lumMod val="50000"/>
                  </a:schemeClr>
                </a:solidFill>
                <a:latin typeface="Times" pitchFamily="18" charset="0"/>
              </a:rPr>
              <a:t>Financial Reporting Review Board</a:t>
            </a:r>
          </a:p>
        </p:txBody>
      </p:sp>
      <p:sp>
        <p:nvSpPr>
          <p:cNvPr id="38915" name="Rectangle 3"/>
          <p:cNvSpPr>
            <a:spLocks noGrp="1" noChangeArrowheads="1"/>
          </p:cNvSpPr>
          <p:nvPr>
            <p:ph type="body" idx="4294967295"/>
          </p:nvPr>
        </p:nvSpPr>
        <p:spPr>
          <a:xfrm>
            <a:off x="228600" y="1219200"/>
            <a:ext cx="8686800" cy="5257800"/>
          </a:xfrm>
        </p:spPr>
        <p:txBody>
          <a:bodyPr>
            <a:normAutofit/>
          </a:bodyPr>
          <a:lstStyle/>
          <a:p>
            <a:pPr algn="just"/>
            <a:r>
              <a:rPr lang="en-US" sz="2000" b="1" dirty="0">
                <a:solidFill>
                  <a:srgbClr val="0C0C0C"/>
                </a:solidFill>
                <a:effectLst/>
                <a:latin typeface="Times"/>
              </a:rPr>
              <a:t>The Financial Reporting Review Board was established in July 2002 as a non-standing Committee of the Council of the ICAI with a view to bring an overall improvement in the </a:t>
            </a:r>
            <a:r>
              <a:rPr lang="en-US" sz="2000" b="1" dirty="0" smtClean="0">
                <a:solidFill>
                  <a:srgbClr val="0C0C0C"/>
                </a:solidFill>
                <a:effectLst/>
                <a:latin typeface="Times"/>
              </a:rPr>
              <a:t>quality </a:t>
            </a:r>
            <a:r>
              <a:rPr lang="en-US" sz="2000" b="1" dirty="0">
                <a:solidFill>
                  <a:srgbClr val="0C0C0C"/>
                </a:solidFill>
                <a:effectLst/>
                <a:latin typeface="Times"/>
              </a:rPr>
              <a:t>of services being rendered by the members of the profession.  </a:t>
            </a:r>
            <a:endParaRPr lang="en-US" sz="2000" b="1" dirty="0" smtClean="0">
              <a:solidFill>
                <a:srgbClr val="0C0C0C"/>
              </a:solidFill>
              <a:effectLst/>
              <a:latin typeface="Times"/>
            </a:endParaRPr>
          </a:p>
          <a:p>
            <a:pPr marL="0" indent="0">
              <a:buNone/>
            </a:pPr>
            <a:endParaRPr lang="en-US" sz="2000" b="1" dirty="0" smtClean="0">
              <a:solidFill>
                <a:srgbClr val="0C0C0C"/>
              </a:solidFill>
              <a:effectLst/>
              <a:latin typeface="Times"/>
            </a:endParaRPr>
          </a:p>
          <a:p>
            <a:pPr algn="just"/>
            <a:r>
              <a:rPr lang="en-US" sz="2000" b="1" dirty="0" smtClean="0">
                <a:solidFill>
                  <a:srgbClr val="0C0C0C"/>
                </a:solidFill>
                <a:effectLst/>
                <a:latin typeface="Times"/>
              </a:rPr>
              <a:t>The </a:t>
            </a:r>
            <a:r>
              <a:rPr lang="en-US" sz="2000" b="1" dirty="0">
                <a:solidFill>
                  <a:srgbClr val="0C0C0C"/>
                </a:solidFill>
                <a:effectLst/>
                <a:latin typeface="Times"/>
              </a:rPr>
              <a:t>Board reviews the general-purpose financial statements of certain enterprises with a view to determine, to the extent possible:</a:t>
            </a:r>
            <a:endParaRPr lang="en-IN" sz="2000" b="1" dirty="0">
              <a:solidFill>
                <a:srgbClr val="0C0C0C"/>
              </a:solidFill>
              <a:effectLst/>
              <a:latin typeface="Times"/>
            </a:endParaRPr>
          </a:p>
          <a:p>
            <a:pPr marL="0" indent="0">
              <a:buNone/>
            </a:pPr>
            <a:endParaRPr lang="en-IN" sz="2000" b="1" dirty="0">
              <a:solidFill>
                <a:srgbClr val="0C0C0C"/>
              </a:solidFill>
              <a:effectLst/>
              <a:latin typeface="Times"/>
            </a:endParaRPr>
          </a:p>
          <a:p>
            <a:pPr lvl="1" algn="just">
              <a:buFont typeface="Wingdings" pitchFamily="2" charset="2"/>
              <a:buChar char="q"/>
            </a:pPr>
            <a:r>
              <a:rPr lang="en-US" sz="2000" b="1" dirty="0">
                <a:solidFill>
                  <a:srgbClr val="0C0C0C"/>
                </a:solidFill>
                <a:effectLst/>
                <a:latin typeface="Times"/>
              </a:rPr>
              <a:t>Compliance with the generally accepted accounting principles in the preparation and presentation of financial statements;</a:t>
            </a:r>
            <a:endParaRPr lang="en-IN" sz="2000" b="1" dirty="0">
              <a:solidFill>
                <a:srgbClr val="0C0C0C"/>
              </a:solidFill>
              <a:effectLst/>
              <a:latin typeface="Times"/>
            </a:endParaRPr>
          </a:p>
          <a:p>
            <a:pPr lvl="1" algn="just">
              <a:buFont typeface="Wingdings" pitchFamily="2" charset="2"/>
              <a:buChar char="q"/>
            </a:pPr>
            <a:r>
              <a:rPr lang="en-US" sz="2000" b="1" dirty="0">
                <a:solidFill>
                  <a:srgbClr val="0C0C0C"/>
                </a:solidFill>
                <a:effectLst/>
                <a:latin typeface="Times"/>
              </a:rPr>
              <a:t>Compliance with the disclosure requirements prescribed by regulatory bodies, statutes and rules and regulations relevant to the enterprise; and</a:t>
            </a:r>
            <a:endParaRPr lang="en-IN" sz="2000" b="1" dirty="0">
              <a:solidFill>
                <a:srgbClr val="0C0C0C"/>
              </a:solidFill>
              <a:effectLst/>
              <a:latin typeface="Times"/>
            </a:endParaRPr>
          </a:p>
          <a:p>
            <a:pPr lvl="1" algn="just">
              <a:buFont typeface="Wingdings" pitchFamily="2" charset="2"/>
              <a:buChar char="q"/>
            </a:pPr>
            <a:r>
              <a:rPr lang="en-US" sz="2000" b="1" dirty="0">
                <a:solidFill>
                  <a:srgbClr val="0C0C0C"/>
                </a:solidFill>
                <a:effectLst/>
                <a:latin typeface="Times"/>
              </a:rPr>
              <a:t>Compliance with the reporting obligations of the enterprise as well as the auditor.</a:t>
            </a:r>
            <a:endParaRPr lang="en-IN" sz="2000" b="1" dirty="0">
              <a:solidFill>
                <a:srgbClr val="0C0C0C"/>
              </a:solidFill>
              <a:effectLst/>
              <a:latin typeface="Times"/>
            </a:endParaRPr>
          </a:p>
          <a:p>
            <a:pPr marL="0" indent="0">
              <a:buNone/>
            </a:pPr>
            <a:endParaRPr lang="en-IN" sz="2000" b="1" dirty="0">
              <a:solidFill>
                <a:srgbClr val="0C0C0C"/>
              </a:solidFill>
              <a:effectLst/>
              <a:latin typeface="Time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74344"/>
            <a:ext cx="8839200" cy="5355312"/>
          </a:xfrm>
          <a:prstGeom prst="rect">
            <a:avLst/>
          </a:prstGeom>
        </p:spPr>
        <p:txBody>
          <a:bodyPr wrap="square">
            <a:spAutoFit/>
          </a:bodyPr>
          <a:lstStyle/>
          <a:p>
            <a:pPr marL="285750" indent="-285750" algn="just">
              <a:buFont typeface="Arial" pitchFamily="34" charset="0"/>
              <a:buChar char="•"/>
            </a:pPr>
            <a:r>
              <a:rPr lang="en-US" b="1" dirty="0" smtClean="0">
                <a:solidFill>
                  <a:srgbClr val="0C0C0C"/>
                </a:solidFill>
                <a:latin typeface="Times"/>
              </a:rPr>
              <a:t>The FRRB may review the general purpose financial statements and the auditor’s report of the following enterprises:</a:t>
            </a:r>
          </a:p>
          <a:p>
            <a:pPr algn="just"/>
            <a:endParaRPr lang="en-US" b="1" dirty="0" smtClean="0">
              <a:solidFill>
                <a:srgbClr val="0C0C0C"/>
              </a:solidFill>
              <a:latin typeface="Times"/>
            </a:endParaRPr>
          </a:p>
          <a:p>
            <a:pPr marL="738188" lvl="2" indent="-166688" algn="just">
              <a:buFont typeface="Wingdings" pitchFamily="2" charset="2"/>
              <a:buChar char="Ø"/>
            </a:pPr>
            <a:r>
              <a:rPr lang="en-US" b="1" dirty="0" smtClean="0">
                <a:solidFill>
                  <a:srgbClr val="0C0C0C"/>
                </a:solidFill>
                <a:latin typeface="Times"/>
              </a:rPr>
              <a:t>Enterprises selected either </a:t>
            </a:r>
            <a:r>
              <a:rPr lang="en-US" b="1" i="1" dirty="0" err="1" smtClean="0">
                <a:solidFill>
                  <a:srgbClr val="0C0C0C"/>
                </a:solidFill>
                <a:latin typeface="Times"/>
              </a:rPr>
              <a:t>suo</a:t>
            </a:r>
            <a:r>
              <a:rPr lang="en-US" b="1" i="1" dirty="0" smtClean="0">
                <a:solidFill>
                  <a:srgbClr val="0C0C0C"/>
                </a:solidFill>
                <a:latin typeface="Times"/>
              </a:rPr>
              <a:t> motto </a:t>
            </a:r>
            <a:r>
              <a:rPr lang="en-US" b="1" dirty="0" smtClean="0">
                <a:solidFill>
                  <a:srgbClr val="0C0C0C"/>
                </a:solidFill>
                <a:latin typeface="Times"/>
              </a:rPr>
              <a:t>or </a:t>
            </a:r>
          </a:p>
          <a:p>
            <a:pPr marL="738188" lvl="2" indent="-166688" algn="just">
              <a:buFont typeface="Wingdings" pitchFamily="2" charset="2"/>
              <a:buChar char="Ø"/>
            </a:pPr>
            <a:r>
              <a:rPr lang="en-US" b="1" dirty="0" smtClean="0">
                <a:solidFill>
                  <a:srgbClr val="0C0C0C"/>
                </a:solidFill>
                <a:latin typeface="Times"/>
              </a:rPr>
              <a:t>Enterprises </a:t>
            </a:r>
            <a:r>
              <a:rPr lang="en-US" b="1" i="1" dirty="0" smtClean="0">
                <a:solidFill>
                  <a:srgbClr val="0C0C0C"/>
                </a:solidFill>
                <a:latin typeface="Times"/>
              </a:rPr>
              <a:t>referred to it by any regulatory body</a:t>
            </a:r>
            <a:r>
              <a:rPr lang="en-US" b="1" dirty="0" smtClean="0">
                <a:solidFill>
                  <a:srgbClr val="0C0C0C"/>
                </a:solidFill>
                <a:latin typeface="Times"/>
              </a:rPr>
              <a:t> like, Reserve Bank of India, Securities and Exchange Board of India, Insurance Regulatory and Development Authority, Ministry of Company Affairs, etc or</a:t>
            </a:r>
          </a:p>
          <a:p>
            <a:pPr marL="738188" lvl="2" indent="-166688" algn="just">
              <a:buFont typeface="Wingdings" pitchFamily="2" charset="2"/>
              <a:buChar char="Ø"/>
            </a:pPr>
            <a:r>
              <a:rPr lang="en-US" b="1" dirty="0" smtClean="0">
                <a:solidFill>
                  <a:srgbClr val="0C0C0C"/>
                </a:solidFill>
                <a:latin typeface="Times"/>
              </a:rPr>
              <a:t>Enterprises </a:t>
            </a:r>
            <a:r>
              <a:rPr lang="en-US" b="1" i="1" dirty="0" smtClean="0">
                <a:solidFill>
                  <a:srgbClr val="0C0C0C"/>
                </a:solidFill>
                <a:latin typeface="Times"/>
              </a:rPr>
              <a:t>wherein serious accounting irregularities</a:t>
            </a:r>
            <a:r>
              <a:rPr lang="en-US" b="1" dirty="0" smtClean="0">
                <a:solidFill>
                  <a:srgbClr val="0C0C0C"/>
                </a:solidFill>
                <a:latin typeface="Times"/>
              </a:rPr>
              <a:t> have been highlighted by the media reports.</a:t>
            </a:r>
          </a:p>
          <a:p>
            <a:pPr algn="just"/>
            <a:endParaRPr lang="en-US" b="1" dirty="0" smtClean="0">
              <a:solidFill>
                <a:srgbClr val="0C0C0C"/>
              </a:solidFill>
              <a:latin typeface="Times"/>
            </a:endParaRPr>
          </a:p>
          <a:p>
            <a:pPr marL="285750" indent="-285750" algn="just">
              <a:buFont typeface="Arial" pitchFamily="34" charset="0"/>
              <a:buChar char="•"/>
            </a:pPr>
            <a:r>
              <a:rPr lang="en-IN" b="1" i="1" dirty="0" smtClean="0">
                <a:solidFill>
                  <a:srgbClr val="0C0C0C"/>
                </a:solidFill>
                <a:latin typeface="Times"/>
              </a:rPr>
              <a:t>Action, if any, Non-Compliance observed</a:t>
            </a:r>
            <a:r>
              <a:rPr lang="en-IN" b="1" dirty="0" smtClean="0">
                <a:solidFill>
                  <a:srgbClr val="0C0C0C"/>
                </a:solidFill>
                <a:latin typeface="Times"/>
              </a:rPr>
              <a:t>: In case, the FRRB finds any non-compliance, it is classified in the following categories:</a:t>
            </a:r>
          </a:p>
          <a:p>
            <a:pPr marL="285750" indent="-285750" algn="just">
              <a:buFont typeface="Arial" pitchFamily="34" charset="0"/>
              <a:buChar char="•"/>
            </a:pPr>
            <a:endParaRPr lang="en-IN" b="1" dirty="0" smtClean="0">
              <a:solidFill>
                <a:srgbClr val="0C0C0C"/>
              </a:solidFill>
              <a:latin typeface="Times"/>
            </a:endParaRPr>
          </a:p>
          <a:p>
            <a:pPr marL="1200150" lvl="2" indent="-285750" algn="just">
              <a:buFont typeface="Wingdings" pitchFamily="2" charset="2"/>
              <a:buChar char="ü"/>
            </a:pPr>
            <a:r>
              <a:rPr lang="en-IN" b="1" dirty="0" smtClean="0">
                <a:solidFill>
                  <a:srgbClr val="0C0C0C"/>
                </a:solidFill>
                <a:latin typeface="Times"/>
              </a:rPr>
              <a:t>Non-compliance, not so material</a:t>
            </a:r>
          </a:p>
          <a:p>
            <a:pPr marL="1200150" lvl="2" indent="-285750" algn="just">
              <a:buFont typeface="Wingdings" pitchFamily="2" charset="2"/>
              <a:buChar char="ü"/>
            </a:pPr>
            <a:r>
              <a:rPr lang="en-IN" b="1" dirty="0" smtClean="0">
                <a:solidFill>
                  <a:srgbClr val="0C0C0C"/>
                </a:solidFill>
                <a:latin typeface="Times"/>
              </a:rPr>
              <a:t>Material Non-compliance</a:t>
            </a:r>
          </a:p>
          <a:p>
            <a:pPr marL="285750" indent="-285750" algn="just">
              <a:buFont typeface="Arial" pitchFamily="34" charset="0"/>
              <a:buChar char="•"/>
            </a:pPr>
            <a:endParaRPr lang="en-IN" b="1" dirty="0" smtClean="0">
              <a:solidFill>
                <a:srgbClr val="0C0C0C"/>
              </a:solidFill>
              <a:latin typeface="Times"/>
            </a:endParaRPr>
          </a:p>
          <a:p>
            <a:pPr marL="263525" indent="-263525" algn="just"/>
            <a:r>
              <a:rPr lang="en-IN" b="1" dirty="0" smtClean="0">
                <a:solidFill>
                  <a:srgbClr val="0C0C0C"/>
                </a:solidFill>
                <a:latin typeface="Times"/>
              </a:rPr>
              <a:t>	In cases where non-compliances, not so material, are observed by the Board which do not affect the true and fair view of financial statements, the FRRB would appropriately bring the non-compliance to the attention of the auditor.</a:t>
            </a:r>
            <a:endParaRPr lang="en-IN" b="1" dirty="0">
              <a:solidFill>
                <a:srgbClr val="0C0C0C"/>
              </a:solidFill>
              <a:latin typeface="Times"/>
            </a:endParaRPr>
          </a:p>
        </p:txBody>
      </p:sp>
    </p:spTree>
    <p:extLst>
      <p:ext uri="{BB962C8B-B14F-4D97-AF65-F5344CB8AC3E}">
        <p14:creationId xmlns="" xmlns:p14="http://schemas.microsoft.com/office/powerpoint/2010/main" val="40609104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066800"/>
            <a:ext cx="8229600" cy="5115246"/>
          </a:xfrm>
          <a:prstGeom prst="rect">
            <a:avLst/>
          </a:prstGeom>
        </p:spPr>
        <p:txBody>
          <a:bodyPr wrap="square">
            <a:spAutoFit/>
          </a:bodyPr>
          <a:lstStyle/>
          <a:p>
            <a:pPr algn="just">
              <a:lnSpc>
                <a:spcPct val="80000"/>
              </a:lnSpc>
            </a:pPr>
            <a:r>
              <a:rPr lang="en-GB" sz="2400" b="1" dirty="0">
                <a:solidFill>
                  <a:srgbClr val="2C1600"/>
                </a:solidFill>
                <a:latin typeface="Times"/>
              </a:rPr>
              <a:t>In cases where material non-compliance </a:t>
            </a:r>
            <a:r>
              <a:rPr lang="en-US" sz="2400" b="1" dirty="0">
                <a:solidFill>
                  <a:srgbClr val="2C1600"/>
                </a:solidFill>
                <a:latin typeface="Times"/>
              </a:rPr>
              <a:t>are observed by the Board which affects</a:t>
            </a:r>
            <a:r>
              <a:rPr lang="en-GB" sz="2400" b="1" dirty="0">
                <a:solidFill>
                  <a:srgbClr val="2C1600"/>
                </a:solidFill>
                <a:latin typeface="Times"/>
              </a:rPr>
              <a:t> the true and fair view of financial statements, it may </a:t>
            </a:r>
            <a:r>
              <a:rPr lang="en-GB" sz="2400" b="1" dirty="0" smtClean="0">
                <a:solidFill>
                  <a:srgbClr val="2C1600"/>
                </a:solidFill>
                <a:latin typeface="Times"/>
              </a:rPr>
              <a:t>:</a:t>
            </a:r>
          </a:p>
          <a:p>
            <a:pPr algn="just">
              <a:lnSpc>
                <a:spcPct val="80000"/>
              </a:lnSpc>
            </a:pPr>
            <a:endParaRPr lang="en-GB" sz="2400" b="1" dirty="0">
              <a:solidFill>
                <a:srgbClr val="2C1600"/>
              </a:solidFill>
              <a:latin typeface="Times"/>
            </a:endParaRPr>
          </a:p>
          <a:p>
            <a:pPr algn="just">
              <a:lnSpc>
                <a:spcPct val="80000"/>
              </a:lnSpc>
            </a:pPr>
            <a:endParaRPr lang="en-GB" sz="2400" b="1" i="1" dirty="0">
              <a:solidFill>
                <a:srgbClr val="2C1600"/>
              </a:solidFill>
              <a:latin typeface="Times"/>
            </a:endParaRPr>
          </a:p>
          <a:p>
            <a:pPr algn="just">
              <a:lnSpc>
                <a:spcPct val="80000"/>
              </a:lnSpc>
            </a:pPr>
            <a:r>
              <a:rPr lang="en-GB" sz="2400" b="1" i="1" dirty="0">
                <a:solidFill>
                  <a:srgbClr val="2C1600"/>
                </a:solidFill>
                <a:latin typeface="Times"/>
              </a:rPr>
              <a:t>Action against the Auditor(s): </a:t>
            </a:r>
            <a:r>
              <a:rPr lang="en-GB" sz="2400" b="1" dirty="0">
                <a:solidFill>
                  <a:srgbClr val="2C1600"/>
                </a:solidFill>
                <a:latin typeface="Times"/>
              </a:rPr>
              <a:t>refer the case to the Director (Discipline) of the Institute of Chartered Accountants of India for initiating action against the auditor under the Chartered Accountants Act, 1949. </a:t>
            </a:r>
            <a:endParaRPr lang="en-GB" sz="2400" b="1" dirty="0" smtClean="0">
              <a:solidFill>
                <a:srgbClr val="2C1600"/>
              </a:solidFill>
              <a:latin typeface="Times"/>
            </a:endParaRPr>
          </a:p>
          <a:p>
            <a:pPr algn="just">
              <a:lnSpc>
                <a:spcPct val="80000"/>
              </a:lnSpc>
            </a:pPr>
            <a:endParaRPr lang="en-GB" sz="2400" b="1" dirty="0">
              <a:solidFill>
                <a:srgbClr val="2C1600"/>
              </a:solidFill>
              <a:latin typeface="Times"/>
            </a:endParaRPr>
          </a:p>
          <a:p>
            <a:pPr algn="just">
              <a:lnSpc>
                <a:spcPct val="80000"/>
              </a:lnSpc>
            </a:pPr>
            <a:endParaRPr lang="en-GB" sz="2400" b="1" dirty="0">
              <a:solidFill>
                <a:srgbClr val="2C1600"/>
              </a:solidFill>
              <a:latin typeface="Times"/>
            </a:endParaRPr>
          </a:p>
          <a:p>
            <a:pPr algn="just">
              <a:lnSpc>
                <a:spcPct val="80000"/>
              </a:lnSpc>
            </a:pPr>
            <a:r>
              <a:rPr lang="en-GB" sz="2400" b="1" i="1" dirty="0">
                <a:solidFill>
                  <a:srgbClr val="2C1600"/>
                </a:solidFill>
                <a:latin typeface="Times"/>
              </a:rPr>
              <a:t>Action against the Enterprise: </a:t>
            </a:r>
            <a:r>
              <a:rPr lang="en-US" sz="2400" b="1" dirty="0">
                <a:solidFill>
                  <a:srgbClr val="2C1600"/>
                </a:solidFill>
                <a:latin typeface="Times"/>
              </a:rPr>
              <a:t>Insofar as the management of the enterprise is concerned, pending the grant of relevant powers to the FRRB by the Government of India, the FRRB would inform irregularity to the regulatory body relevant to the enterprise.</a:t>
            </a:r>
          </a:p>
        </p:txBody>
      </p:sp>
    </p:spTree>
    <p:extLst>
      <p:ext uri="{BB962C8B-B14F-4D97-AF65-F5344CB8AC3E}">
        <p14:creationId xmlns="" xmlns:p14="http://schemas.microsoft.com/office/powerpoint/2010/main" val="23111854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52400"/>
            <a:ext cx="8458200" cy="1143000"/>
          </a:xfrm>
        </p:spPr>
        <p:txBody>
          <a:bodyPr>
            <a:normAutofit/>
          </a:bodyPr>
          <a:lstStyle/>
          <a:p>
            <a:r>
              <a:rPr lang="en-US" sz="3600" b="1" i="1" dirty="0" smtClean="0">
                <a:solidFill>
                  <a:schemeClr val="bg2">
                    <a:lumMod val="50000"/>
                  </a:schemeClr>
                </a:solidFill>
                <a:latin typeface="Times" pitchFamily="18" charset="0"/>
              </a:rPr>
              <a:t>Enterprises within purview of FRRB</a:t>
            </a:r>
            <a:endParaRPr lang="en-IN" sz="3600" b="1" i="1" dirty="0" smtClean="0"/>
          </a:p>
        </p:txBody>
      </p:sp>
      <p:sp>
        <p:nvSpPr>
          <p:cNvPr id="6147" name="Rectangle 3"/>
          <p:cNvSpPr>
            <a:spLocks noGrp="1" noChangeArrowheads="1"/>
          </p:cNvSpPr>
          <p:nvPr>
            <p:ph type="body" idx="1"/>
          </p:nvPr>
        </p:nvSpPr>
        <p:spPr>
          <a:xfrm>
            <a:off x="228600" y="1295400"/>
            <a:ext cx="8763000" cy="5562600"/>
          </a:xfrm>
        </p:spPr>
        <p:txBody>
          <a:bodyPr/>
          <a:lstStyle/>
          <a:p>
            <a:pPr algn="just">
              <a:lnSpc>
                <a:spcPct val="80000"/>
              </a:lnSpc>
            </a:pPr>
            <a:r>
              <a:rPr lang="en-IN" sz="2300" b="1" dirty="0" smtClean="0">
                <a:solidFill>
                  <a:srgbClr val="0C0C0C"/>
                </a:solidFill>
                <a:effectLst/>
                <a:latin typeface="Times"/>
              </a:rPr>
              <a:t>Entities whose equity or debt securities are listed or are in the process of listing on any stock exchange, whether in India or outside India.</a:t>
            </a:r>
          </a:p>
          <a:p>
            <a:pPr algn="just">
              <a:lnSpc>
                <a:spcPct val="80000"/>
              </a:lnSpc>
            </a:pPr>
            <a:r>
              <a:rPr lang="en-IN" sz="2300" b="1" dirty="0" smtClean="0">
                <a:solidFill>
                  <a:srgbClr val="0C0C0C"/>
                </a:solidFill>
                <a:effectLst/>
                <a:latin typeface="Times"/>
              </a:rPr>
              <a:t>Banks (including co-operative banks), financial institutions or entities carrying on insurance business.</a:t>
            </a:r>
          </a:p>
          <a:p>
            <a:pPr algn="just">
              <a:lnSpc>
                <a:spcPct val="80000"/>
              </a:lnSpc>
            </a:pPr>
            <a:r>
              <a:rPr lang="en-IN" sz="2300" b="1" dirty="0" smtClean="0">
                <a:solidFill>
                  <a:srgbClr val="0C0C0C"/>
                </a:solidFill>
                <a:effectLst/>
                <a:latin typeface="Times"/>
              </a:rPr>
              <a:t>All commercial, industrial and business reporting entities, whose turnover (excluding other income) exceeds rupees fifty </a:t>
            </a:r>
            <a:r>
              <a:rPr lang="en-IN" sz="2300" b="1" dirty="0" err="1" smtClean="0">
                <a:solidFill>
                  <a:srgbClr val="0C0C0C"/>
                </a:solidFill>
                <a:effectLst/>
                <a:latin typeface="Times"/>
              </a:rPr>
              <a:t>crore</a:t>
            </a:r>
            <a:r>
              <a:rPr lang="en-IN" sz="2300" b="1" dirty="0" smtClean="0">
                <a:solidFill>
                  <a:srgbClr val="0C0C0C"/>
                </a:solidFill>
                <a:effectLst/>
                <a:latin typeface="Times"/>
              </a:rPr>
              <a:t> in the immediately preceding accounting year.</a:t>
            </a:r>
          </a:p>
          <a:p>
            <a:pPr algn="just">
              <a:lnSpc>
                <a:spcPct val="80000"/>
              </a:lnSpc>
            </a:pPr>
            <a:r>
              <a:rPr lang="en-IN" sz="2300" b="1" dirty="0" smtClean="0">
                <a:solidFill>
                  <a:srgbClr val="0C0C0C"/>
                </a:solidFill>
                <a:effectLst/>
                <a:latin typeface="Times"/>
              </a:rPr>
              <a:t>Holding and subsidiary entities of any one of the above.</a:t>
            </a:r>
          </a:p>
          <a:p>
            <a:pPr algn="just">
              <a:lnSpc>
                <a:spcPct val="80000"/>
              </a:lnSpc>
            </a:pPr>
            <a:r>
              <a:rPr lang="en-IN" sz="2300" b="1" dirty="0" smtClean="0">
                <a:solidFill>
                  <a:srgbClr val="0C0C0C"/>
                </a:solidFill>
                <a:effectLst/>
                <a:latin typeface="Times"/>
              </a:rPr>
              <a:t>Such other category of enterprises which in the opinion of the Board make the public interest vulnerable due to susceptibility to non-compliance of generally accepted accounting principles in the preparation and presentation of financial statements, non-compliance of the disclosure requirements prescribed by regulatory bodies, statutes and rules and regulations relevant to the enterprise and non-compliance of the reporting obligations of the enterprise and the auditor.</a:t>
            </a:r>
          </a:p>
        </p:txBody>
      </p:sp>
    </p:spTree>
    <p:extLst>
      <p:ext uri="{BB962C8B-B14F-4D97-AF65-F5344CB8AC3E}">
        <p14:creationId xmlns="" xmlns:p14="http://schemas.microsoft.com/office/powerpoint/2010/main" val="40292933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lstStyle/>
          <a:p>
            <a:pPr>
              <a:defRPr/>
            </a:pPr>
            <a:r>
              <a:rPr lang="en-US" sz="3200" dirty="0" smtClean="0">
                <a:solidFill>
                  <a:schemeClr val="bg2"/>
                </a:solidFill>
                <a:latin typeface="Times" pitchFamily="18" charset="0"/>
              </a:rPr>
              <a:t>ROBUST DISCIPLINARY MECHANISM</a:t>
            </a:r>
            <a:endParaRPr lang="en-US" sz="3200" dirty="0">
              <a:solidFill>
                <a:srgbClr val="FF0000"/>
              </a:solidFill>
              <a:latin typeface="Times" pitchFamily="18" charset="0"/>
            </a:endParaRPr>
          </a:p>
        </p:txBody>
      </p:sp>
      <p:sp>
        <p:nvSpPr>
          <p:cNvPr id="3" name="Content Placeholder 2"/>
          <p:cNvSpPr>
            <a:spLocks noGrp="1"/>
          </p:cNvSpPr>
          <p:nvPr>
            <p:ph idx="1"/>
          </p:nvPr>
        </p:nvSpPr>
        <p:spPr>
          <a:xfrm>
            <a:off x="228600" y="838200"/>
            <a:ext cx="8763000" cy="5287963"/>
          </a:xfrm>
        </p:spPr>
        <p:txBody>
          <a:bodyPr/>
          <a:lstStyle/>
          <a:p>
            <a:pPr>
              <a:spcBef>
                <a:spcPts val="2400"/>
              </a:spcBef>
              <a:spcAft>
                <a:spcPts val="0"/>
              </a:spcAft>
              <a:defRPr/>
            </a:pPr>
            <a:r>
              <a:rPr lang="en-US" sz="2000" b="1" dirty="0" smtClean="0">
                <a:solidFill>
                  <a:srgbClr val="0C0C0C"/>
                </a:solidFill>
                <a:effectLst/>
                <a:latin typeface="Times"/>
              </a:rPr>
              <a:t>The Disciplinary Committee consists of 3 persons nominated by the Council and 2 nominated by Government of India.</a:t>
            </a:r>
          </a:p>
          <a:p>
            <a:pPr>
              <a:spcBef>
                <a:spcPts val="2400"/>
              </a:spcBef>
              <a:spcAft>
                <a:spcPts val="0"/>
              </a:spcAft>
              <a:defRPr/>
            </a:pPr>
            <a:r>
              <a:rPr lang="en-US" sz="2000" b="1" dirty="0" smtClean="0">
                <a:solidFill>
                  <a:srgbClr val="0C0C0C"/>
                </a:solidFill>
                <a:effectLst/>
                <a:latin typeface="Times"/>
              </a:rPr>
              <a:t>Presence of Government nominee is a must for all Disciplinary Committee proceedings.</a:t>
            </a:r>
          </a:p>
          <a:p>
            <a:pPr algn="just">
              <a:spcBef>
                <a:spcPts val="2400"/>
              </a:spcBef>
              <a:spcAft>
                <a:spcPts val="0"/>
              </a:spcAft>
              <a:defRPr/>
            </a:pPr>
            <a:r>
              <a:rPr lang="en-US" sz="2000" b="1" dirty="0" smtClean="0">
                <a:solidFill>
                  <a:srgbClr val="0C0C0C"/>
                </a:solidFill>
                <a:effectLst/>
                <a:latin typeface="Times"/>
              </a:rPr>
              <a:t>Strict action is taken against a member who is found to be guilty of professional misconduct with punishment getting tougher depending on the nature of misconduct including award of maximum penalty of Rs. 5 </a:t>
            </a:r>
            <a:r>
              <a:rPr lang="en-US" sz="2000" b="1" dirty="0" err="1" smtClean="0">
                <a:solidFill>
                  <a:srgbClr val="0C0C0C"/>
                </a:solidFill>
                <a:effectLst/>
                <a:latin typeface="Times"/>
              </a:rPr>
              <a:t>lakhs</a:t>
            </a:r>
            <a:r>
              <a:rPr lang="en-US" sz="2000" b="1" dirty="0" smtClean="0">
                <a:solidFill>
                  <a:srgbClr val="0C0C0C"/>
                </a:solidFill>
                <a:effectLst/>
                <a:latin typeface="Times"/>
              </a:rPr>
              <a:t> and also permanent removal in rare cases.</a:t>
            </a:r>
          </a:p>
          <a:p>
            <a:pPr algn="just">
              <a:spcBef>
                <a:spcPts val="2400"/>
              </a:spcBef>
              <a:spcAft>
                <a:spcPts val="0"/>
              </a:spcAft>
              <a:defRPr/>
            </a:pPr>
            <a:r>
              <a:rPr lang="en-US" sz="2000" b="1" dirty="0" smtClean="0">
                <a:solidFill>
                  <a:srgbClr val="0C0C0C"/>
                </a:solidFill>
                <a:effectLst/>
                <a:latin typeface="Times"/>
              </a:rPr>
              <a:t>From the year 2016-17, two benches of Disciplinary Committee have been constituted  for expeditious disposal of pending cases.</a:t>
            </a:r>
          </a:p>
          <a:p>
            <a:pPr algn="just">
              <a:spcBef>
                <a:spcPts val="2400"/>
              </a:spcBef>
              <a:defRPr/>
            </a:pPr>
            <a:r>
              <a:rPr lang="en-US" sz="2000" b="1" dirty="0" smtClean="0">
                <a:solidFill>
                  <a:srgbClr val="0C0C0C"/>
                </a:solidFill>
                <a:effectLst/>
                <a:latin typeface="Times"/>
              </a:rPr>
              <a:t>Amendments to the Chartered Accountants Act, 1949 &amp; Rules framed </a:t>
            </a:r>
            <a:r>
              <a:rPr lang="en-US" sz="2000" b="1" dirty="0" err="1" smtClean="0">
                <a:solidFill>
                  <a:srgbClr val="0C0C0C"/>
                </a:solidFill>
                <a:effectLst/>
                <a:latin typeface="Times"/>
              </a:rPr>
              <a:t>thereunder</a:t>
            </a:r>
            <a:r>
              <a:rPr lang="en-US" sz="2000" b="1" dirty="0" smtClean="0">
                <a:solidFill>
                  <a:srgbClr val="0C0C0C"/>
                </a:solidFill>
                <a:effectLst/>
                <a:latin typeface="Times"/>
              </a:rPr>
              <a:t> relating to disciplinary mechanism are under consideration for removing procedural difficulties and enabling fast-track disposal.</a:t>
            </a:r>
          </a:p>
          <a:p>
            <a:pPr algn="just">
              <a:spcBef>
                <a:spcPts val="2400"/>
              </a:spcBef>
              <a:spcAft>
                <a:spcPts val="0"/>
              </a:spcAft>
              <a:defRPr/>
            </a:pPr>
            <a:endParaRPr lang="en-US" sz="2000" b="1" dirty="0" smtClean="0">
              <a:solidFill>
                <a:srgbClr val="0C0C0C"/>
              </a:solidFill>
              <a:effectLst/>
              <a:latin typeface="Time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pPr eaLnBrk="1" hangingPunct="1">
              <a:defRPr/>
            </a:pPr>
            <a:r>
              <a:rPr lang="en-US" dirty="0" smtClean="0">
                <a:solidFill>
                  <a:schemeClr val="bg2">
                    <a:lumMod val="75000"/>
                  </a:schemeClr>
                </a:solidFill>
                <a:latin typeface="Times" pitchFamily="18" charset="0"/>
              </a:rPr>
              <a:t>Profile of ICAI</a:t>
            </a:r>
          </a:p>
        </p:txBody>
      </p:sp>
      <p:sp>
        <p:nvSpPr>
          <p:cNvPr id="422916" name="AutoShape 4"/>
          <p:cNvSpPr>
            <a:spLocks noGrp="1" noChangeArrowheads="1"/>
          </p:cNvSpPr>
          <p:nvPr>
            <p:ph type="body" idx="4294967295"/>
          </p:nvPr>
        </p:nvSpPr>
        <p:spPr>
          <a:xfrm>
            <a:off x="457200" y="1295400"/>
            <a:ext cx="8001000" cy="2590800"/>
          </a:xfrm>
          <a:prstGeom prst="horizontalScroll">
            <a:avLst>
              <a:gd name="adj" fmla="val 12500"/>
            </a:avLst>
          </a:prstGeom>
          <a:solidFill>
            <a:srgbClr val="EDF4F7"/>
          </a:solidFill>
          <a:ln>
            <a:solidFill>
              <a:schemeClr val="tx1"/>
            </a:solidFill>
            <a:round/>
          </a:ln>
        </p:spPr>
        <p:txBody>
          <a:bodyPr/>
          <a:lstStyle/>
          <a:p>
            <a:pPr algn="ctr" eaLnBrk="1" hangingPunct="1">
              <a:buFont typeface="Wingdings" pitchFamily="2" charset="2"/>
              <a:buNone/>
              <a:defRPr/>
            </a:pPr>
            <a:r>
              <a:rPr lang="en-US" sz="3000" dirty="0" smtClean="0">
                <a:solidFill>
                  <a:schemeClr val="bg2"/>
                </a:solidFill>
                <a:effectLst/>
                <a:latin typeface="Times New Roman" pitchFamily="18" charset="0"/>
              </a:rPr>
              <a:t>	</a:t>
            </a:r>
            <a:r>
              <a:rPr lang="en-US" sz="3000" dirty="0" smtClean="0">
                <a:solidFill>
                  <a:schemeClr val="bg2">
                    <a:lumMod val="75000"/>
                  </a:schemeClr>
                </a:solidFill>
                <a:effectLst/>
                <a:latin typeface="Times New Roman" pitchFamily="18" charset="0"/>
              </a:rPr>
              <a:t>Was set up in 1949 under the Chartered Accountants Act, 1949 even before adoption of Constitution of India in 1950</a:t>
            </a:r>
          </a:p>
          <a:p>
            <a:pPr eaLnBrk="1" hangingPunct="1">
              <a:defRPr/>
            </a:pPr>
            <a:endParaRPr lang="en-US" sz="3000" dirty="0" smtClean="0">
              <a:solidFill>
                <a:schemeClr val="bg2"/>
              </a:solidFill>
              <a:effectLst/>
              <a:latin typeface="Times New Roman" pitchFamily="18" charset="0"/>
            </a:endParaRPr>
          </a:p>
        </p:txBody>
      </p:sp>
      <p:sp>
        <p:nvSpPr>
          <p:cNvPr id="2" name="AutoShape 4"/>
          <p:cNvSpPr>
            <a:spLocks noChangeArrowheads="1"/>
          </p:cNvSpPr>
          <p:nvPr/>
        </p:nvSpPr>
        <p:spPr bwMode="auto">
          <a:xfrm>
            <a:off x="457200" y="3733800"/>
            <a:ext cx="8077200" cy="2590800"/>
          </a:xfrm>
          <a:prstGeom prst="horizontalScroll">
            <a:avLst>
              <a:gd name="adj" fmla="val 12500"/>
            </a:avLst>
          </a:prstGeom>
          <a:solidFill>
            <a:srgbClr val="EDF4F7"/>
          </a:solidFill>
          <a:ln w="9525">
            <a:solidFill>
              <a:schemeClr val="tx1"/>
            </a:solidFill>
            <a:round/>
            <a:headEnd/>
            <a:tailEnd/>
          </a:ln>
        </p:spPr>
        <p:txBody>
          <a:bodyPr wrap="none" anchor="ctr"/>
          <a:lstStyle/>
          <a:p>
            <a:pPr algn="r" eaLnBrk="1" hangingPunct="1"/>
            <a:endParaRPr lang="en-IN" sz="4000" b="1">
              <a:latin typeface="Arial" pitchFamily="34" charset="0"/>
            </a:endParaRPr>
          </a:p>
        </p:txBody>
      </p:sp>
      <p:sp>
        <p:nvSpPr>
          <p:cNvPr id="422917" name="Text Box 5"/>
          <p:cNvSpPr txBox="1">
            <a:spLocks noChangeArrowheads="1"/>
          </p:cNvSpPr>
          <p:nvPr/>
        </p:nvSpPr>
        <p:spPr bwMode="auto">
          <a:xfrm>
            <a:off x="1066800" y="4191000"/>
            <a:ext cx="7086600" cy="1555750"/>
          </a:xfrm>
          <a:prstGeom prst="rect">
            <a:avLst/>
          </a:prstGeom>
          <a:noFill/>
          <a:ln w="9525">
            <a:noFill/>
            <a:miter lim="800000"/>
            <a:headEnd/>
            <a:tailEnd/>
          </a:ln>
        </p:spPr>
        <p:txBody>
          <a:bodyPr>
            <a:spAutoFit/>
          </a:bodyPr>
          <a:lstStyle/>
          <a:p>
            <a:pPr algn="ctr" eaLnBrk="1" hangingPunct="1">
              <a:spcBef>
                <a:spcPct val="20000"/>
              </a:spcBef>
              <a:buClr>
                <a:schemeClr val="tx2"/>
              </a:buClr>
              <a:buFont typeface="Times" pitchFamily="18" charset="0"/>
              <a:buNone/>
              <a:defRPr/>
            </a:pPr>
            <a:r>
              <a:rPr lang="en-US" sz="3000" dirty="0">
                <a:solidFill>
                  <a:schemeClr val="bg2">
                    <a:lumMod val="75000"/>
                  </a:schemeClr>
                </a:solidFill>
                <a:latin typeface="Times New Roman" pitchFamily="18" charset="0"/>
              </a:rPr>
              <a:t>Since then Profession has grown leaps and bounds in terms of Membership </a:t>
            </a:r>
          </a:p>
          <a:p>
            <a:pPr algn="ctr" eaLnBrk="1" hangingPunct="1">
              <a:spcBef>
                <a:spcPct val="20000"/>
              </a:spcBef>
              <a:buClr>
                <a:schemeClr val="tx2"/>
              </a:buClr>
              <a:buFont typeface="Times" pitchFamily="18" charset="0"/>
              <a:buNone/>
              <a:defRPr/>
            </a:pPr>
            <a:r>
              <a:rPr lang="en-US" sz="3000" dirty="0">
                <a:solidFill>
                  <a:schemeClr val="bg2">
                    <a:lumMod val="75000"/>
                  </a:schemeClr>
                </a:solidFill>
                <a:latin typeface="Times New Roman" pitchFamily="18" charset="0"/>
              </a:rPr>
              <a:t>and Student base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22916"/>
                                        </p:tgtEl>
                                        <p:attrNameLst>
                                          <p:attrName>style.visibility</p:attrName>
                                        </p:attrNameLst>
                                      </p:cBhvr>
                                      <p:to>
                                        <p:strVal val="visible"/>
                                      </p:to>
                                    </p:set>
                                    <p:anim calcmode="lin" valueType="num">
                                      <p:cBhvr additive="base">
                                        <p:cTn id="7" dur="500" fill="hold"/>
                                        <p:tgtEl>
                                          <p:spTgt spid="422916"/>
                                        </p:tgtEl>
                                        <p:attrNameLst>
                                          <p:attrName>ppt_x</p:attrName>
                                        </p:attrNameLst>
                                      </p:cBhvr>
                                      <p:tavLst>
                                        <p:tav tm="0">
                                          <p:val>
                                            <p:strVal val="0-#ppt_w/2"/>
                                          </p:val>
                                        </p:tav>
                                        <p:tav tm="100000">
                                          <p:val>
                                            <p:strVal val="#ppt_x"/>
                                          </p:val>
                                        </p:tav>
                                      </p:tavLst>
                                    </p:anim>
                                    <p:anim calcmode="lin" valueType="num">
                                      <p:cBhvr additive="base">
                                        <p:cTn id="8" dur="500" fill="hold"/>
                                        <p:tgtEl>
                                          <p:spTgt spid="4229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422917"/>
                                        </p:tgtEl>
                                        <p:attrNameLst>
                                          <p:attrName>style.visibility</p:attrName>
                                        </p:attrNameLst>
                                      </p:cBhvr>
                                      <p:to>
                                        <p:strVal val="visible"/>
                                      </p:to>
                                    </p:set>
                                    <p:animEffect transition="in" filter="dissolve">
                                      <p:cBhvr>
                                        <p:cTn id="17" dur="500"/>
                                        <p:tgtEl>
                                          <p:spTgt spid="422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16" grpId="0" animBg="1" autoUpdateAnimBg="0"/>
      <p:bldP spid="2" grpId="0" animBg="1" autoUpdateAnimBg="0"/>
      <p:bldP spid="422917"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1828800" y="381000"/>
            <a:ext cx="5334000" cy="914400"/>
          </a:xfrm>
        </p:spPr>
        <p:txBody>
          <a:bodyPr/>
          <a:lstStyle/>
          <a:p>
            <a:pPr eaLnBrk="1" hangingPunct="1">
              <a:defRPr/>
            </a:pPr>
            <a:r>
              <a:rPr lang="en-US" sz="3500" dirty="0" smtClean="0">
                <a:solidFill>
                  <a:schemeClr val="bg2">
                    <a:lumMod val="50000"/>
                  </a:schemeClr>
                </a:solidFill>
                <a:latin typeface="Times" pitchFamily="18" charset="0"/>
              </a:rPr>
              <a:t>International Presence</a:t>
            </a:r>
          </a:p>
        </p:txBody>
      </p:sp>
      <p:sp>
        <p:nvSpPr>
          <p:cNvPr id="43011" name="Rectangle 3"/>
          <p:cNvSpPr>
            <a:spLocks noGrp="1" noChangeArrowheads="1"/>
          </p:cNvSpPr>
          <p:nvPr>
            <p:ph type="body" idx="4294967295"/>
          </p:nvPr>
        </p:nvSpPr>
        <p:spPr>
          <a:xfrm>
            <a:off x="533400" y="1143000"/>
            <a:ext cx="8150225" cy="5181600"/>
          </a:xfrm>
        </p:spPr>
        <p:txBody>
          <a:bodyPr/>
          <a:lstStyle/>
          <a:p>
            <a:pPr eaLnBrk="1" hangingPunct="1">
              <a:buClr>
                <a:srgbClr val="165996"/>
              </a:buClr>
              <a:buSzTx/>
              <a:buFont typeface="Wingdings" pitchFamily="2" charset="2"/>
              <a:buChar char="v"/>
              <a:defRPr/>
            </a:pPr>
            <a:r>
              <a:rPr lang="en-US" sz="2200" b="1" dirty="0" smtClean="0">
                <a:solidFill>
                  <a:schemeClr val="bg2">
                    <a:lumMod val="50000"/>
                  </a:schemeClr>
                </a:solidFill>
                <a:effectLst/>
                <a:latin typeface="Calibri" pitchFamily="34" charset="0"/>
                <a:cs typeface="Times New Roman" pitchFamily="18" charset="0"/>
              </a:rPr>
              <a:t>ICAI is founder member of IFAC, CAPA SAFA and IIN.</a:t>
            </a:r>
          </a:p>
          <a:p>
            <a:pPr algn="just" eaLnBrk="1" hangingPunct="1">
              <a:buClr>
                <a:srgbClr val="165996"/>
              </a:buClr>
              <a:buSzTx/>
              <a:buFont typeface="Wingdings" pitchFamily="2" charset="2"/>
              <a:buNone/>
              <a:defRPr/>
            </a:pPr>
            <a:r>
              <a:rPr lang="en-US" sz="800" b="1" dirty="0" smtClean="0">
                <a:solidFill>
                  <a:schemeClr val="bg2">
                    <a:lumMod val="50000"/>
                  </a:schemeClr>
                </a:solidFill>
                <a:effectLst/>
                <a:latin typeface="Corbel"/>
                <a:cs typeface="Times New Roman" pitchFamily="18" charset="0"/>
              </a:rPr>
              <a:t> </a:t>
            </a:r>
            <a:endParaRPr lang="en-US" sz="2400" b="1" dirty="0" smtClean="0">
              <a:solidFill>
                <a:schemeClr val="bg2">
                  <a:lumMod val="50000"/>
                </a:schemeClr>
              </a:solidFill>
              <a:effectLst/>
              <a:latin typeface="Corbel"/>
              <a:cs typeface="Times New Roman" pitchFamily="18" charset="0"/>
            </a:endParaRPr>
          </a:p>
          <a:p>
            <a:pPr algn="just" eaLnBrk="1" hangingPunct="1">
              <a:buClr>
                <a:srgbClr val="165996"/>
              </a:buClr>
              <a:buSzTx/>
              <a:buFont typeface="Wingdings" pitchFamily="2" charset="2"/>
              <a:buChar char="v"/>
              <a:defRPr/>
            </a:pPr>
            <a:r>
              <a:rPr lang="en-US" sz="2200" b="1" dirty="0" smtClean="0">
                <a:solidFill>
                  <a:schemeClr val="bg2">
                    <a:lumMod val="50000"/>
                  </a:schemeClr>
                </a:solidFill>
                <a:effectLst/>
                <a:latin typeface="Corbel"/>
                <a:cs typeface="Times New Roman" pitchFamily="18" charset="0"/>
              </a:rPr>
              <a:t>ICAI is represented in:</a:t>
            </a:r>
          </a:p>
          <a:p>
            <a:pPr algn="just" eaLnBrk="1" hangingPunct="1">
              <a:buClr>
                <a:srgbClr val="165996"/>
              </a:buClr>
              <a:buSzTx/>
              <a:buFont typeface="Wingdings" pitchFamily="2" charset="2"/>
              <a:buNone/>
              <a:defRPr/>
            </a:pPr>
            <a:r>
              <a:rPr lang="en-US" sz="600" b="1" dirty="0" smtClean="0">
                <a:solidFill>
                  <a:schemeClr val="bg2">
                    <a:lumMod val="50000"/>
                  </a:schemeClr>
                </a:solidFill>
                <a:effectLst/>
                <a:latin typeface="Corbel"/>
                <a:cs typeface="Times New Roman" pitchFamily="18" charset="0"/>
              </a:rPr>
              <a:t> </a:t>
            </a:r>
            <a:endParaRPr lang="en-US" sz="2200" b="1" dirty="0" smtClean="0">
              <a:solidFill>
                <a:schemeClr val="bg2">
                  <a:lumMod val="50000"/>
                </a:schemeClr>
              </a:solidFill>
              <a:effectLst/>
              <a:latin typeface="Corbel"/>
              <a:cs typeface="Times New Roman" pitchFamily="18" charset="0"/>
            </a:endParaRPr>
          </a:p>
          <a:p>
            <a:pPr algn="just" eaLnBrk="1" hangingPunct="1">
              <a:buClr>
                <a:srgbClr val="165996"/>
              </a:buClr>
              <a:buSzTx/>
              <a:buFont typeface="Wingdings" pitchFamily="2" charset="2"/>
              <a:buNone/>
              <a:defRPr/>
            </a:pPr>
            <a:r>
              <a:rPr lang="en-US" sz="400" b="1" dirty="0" smtClean="0">
                <a:solidFill>
                  <a:schemeClr val="bg2">
                    <a:lumMod val="50000"/>
                  </a:schemeClr>
                </a:solidFill>
                <a:effectLst/>
                <a:latin typeface="Corbel"/>
                <a:cs typeface="Times New Roman" pitchFamily="18" charset="0"/>
              </a:rPr>
              <a:t> </a:t>
            </a:r>
            <a:endParaRPr lang="en-US" sz="1800" b="1" dirty="0" smtClean="0">
              <a:solidFill>
                <a:schemeClr val="bg2">
                  <a:lumMod val="50000"/>
                </a:schemeClr>
              </a:solidFill>
              <a:effectLst/>
              <a:latin typeface="Corbel"/>
              <a:cs typeface="Times New Roman" pitchFamily="18" charset="0"/>
            </a:endParaRPr>
          </a:p>
          <a:p>
            <a:pPr marL="621792" lvl="1" indent="-246888" algn="just" eaLnBrk="1" fontAlgn="auto" hangingPunct="1">
              <a:lnSpc>
                <a:spcPct val="90000"/>
              </a:lnSpc>
              <a:spcBef>
                <a:spcPts val="324"/>
              </a:spcBef>
              <a:spcAft>
                <a:spcPts val="0"/>
              </a:spcAft>
              <a:buClr>
                <a:srgbClr val="BEDBFE">
                  <a:lumMod val="40000"/>
                  <a:lumOff val="60000"/>
                </a:srgbClr>
              </a:buClr>
              <a:buSzPct val="60000"/>
              <a:buFont typeface="Wingdings" pitchFamily="2" charset="2"/>
              <a:buBlip>
                <a:blip r:embed="rId3"/>
              </a:buBlip>
              <a:defRPr/>
            </a:pPr>
            <a:r>
              <a:rPr lang="en-US" sz="2000" b="1" dirty="0" smtClean="0">
                <a:solidFill>
                  <a:schemeClr val="bg2">
                    <a:lumMod val="50000"/>
                  </a:schemeClr>
                </a:solidFill>
                <a:effectLst/>
                <a:latin typeface="Calibri" pitchFamily="34" charset="0"/>
                <a:ea typeface="+mn-ea"/>
                <a:cs typeface="Times New Roman" pitchFamily="18" charset="0"/>
              </a:rPr>
              <a:t>IFAC - As Board Member, Small and Medium Practices Committee (SMP Committee) and International Auditing and Assurance Standards Board (IAASB)</a:t>
            </a:r>
          </a:p>
          <a:p>
            <a:pPr marL="621792" lvl="1" indent="-246888" algn="just" eaLnBrk="1" fontAlgn="auto" hangingPunct="1">
              <a:lnSpc>
                <a:spcPct val="90000"/>
              </a:lnSpc>
              <a:spcBef>
                <a:spcPts val="324"/>
              </a:spcBef>
              <a:spcAft>
                <a:spcPts val="0"/>
              </a:spcAft>
              <a:buClr>
                <a:srgbClr val="BEDBFE">
                  <a:lumMod val="40000"/>
                  <a:lumOff val="60000"/>
                </a:srgbClr>
              </a:buClr>
              <a:buSzPct val="60000"/>
              <a:buFont typeface="Wingdings" pitchFamily="2" charset="2"/>
              <a:buNone/>
              <a:defRPr/>
            </a:pPr>
            <a:endParaRPr lang="en-US" sz="900" b="1" dirty="0" smtClean="0">
              <a:solidFill>
                <a:schemeClr val="bg2">
                  <a:lumMod val="50000"/>
                </a:schemeClr>
              </a:solidFill>
              <a:effectLst/>
              <a:latin typeface="Calibri" pitchFamily="34" charset="0"/>
              <a:ea typeface="+mn-ea"/>
              <a:cs typeface="Times New Roman" pitchFamily="18" charset="0"/>
            </a:endParaRPr>
          </a:p>
          <a:p>
            <a:pPr marL="621792" lvl="1" indent="-246888" algn="just" eaLnBrk="1" fontAlgn="auto" hangingPunct="1">
              <a:lnSpc>
                <a:spcPct val="90000"/>
              </a:lnSpc>
              <a:spcBef>
                <a:spcPts val="324"/>
              </a:spcBef>
              <a:spcAft>
                <a:spcPts val="0"/>
              </a:spcAft>
              <a:buClr>
                <a:srgbClr val="BEDBFE">
                  <a:lumMod val="40000"/>
                  <a:lumOff val="60000"/>
                </a:srgbClr>
              </a:buClr>
              <a:buSzPct val="60000"/>
              <a:buFont typeface="Wingdings" pitchFamily="2" charset="2"/>
              <a:buBlip>
                <a:blip r:embed="rId3"/>
              </a:buBlip>
              <a:defRPr/>
            </a:pPr>
            <a:r>
              <a:rPr lang="en-US" sz="2000" b="1" dirty="0" smtClean="0">
                <a:solidFill>
                  <a:schemeClr val="bg2">
                    <a:lumMod val="50000"/>
                  </a:schemeClr>
                </a:solidFill>
                <a:effectLst/>
                <a:latin typeface="Calibri" pitchFamily="34" charset="0"/>
                <a:ea typeface="+mn-ea"/>
                <a:cs typeface="Times New Roman" pitchFamily="18" charset="0"/>
              </a:rPr>
              <a:t>Chartered Accountants Worldwide (CAW)</a:t>
            </a:r>
          </a:p>
          <a:p>
            <a:pPr marL="621792" lvl="1" indent="-246888" algn="just" eaLnBrk="1" fontAlgn="auto" hangingPunct="1">
              <a:lnSpc>
                <a:spcPct val="90000"/>
              </a:lnSpc>
              <a:spcBef>
                <a:spcPts val="324"/>
              </a:spcBef>
              <a:spcAft>
                <a:spcPts val="0"/>
              </a:spcAft>
              <a:buClr>
                <a:srgbClr val="BEDBFE">
                  <a:lumMod val="40000"/>
                  <a:lumOff val="60000"/>
                </a:srgbClr>
              </a:buClr>
              <a:buSzPct val="60000"/>
              <a:buFont typeface="Wingdings" pitchFamily="2" charset="2"/>
              <a:buNone/>
              <a:defRPr/>
            </a:pPr>
            <a:endParaRPr lang="en-US" sz="900" b="1" dirty="0" smtClean="0">
              <a:solidFill>
                <a:schemeClr val="bg2">
                  <a:lumMod val="50000"/>
                </a:schemeClr>
              </a:solidFill>
              <a:effectLst/>
              <a:latin typeface="Calibri" pitchFamily="34" charset="0"/>
              <a:ea typeface="+mn-ea"/>
              <a:cs typeface="Times New Roman" pitchFamily="18" charset="0"/>
            </a:endParaRPr>
          </a:p>
          <a:p>
            <a:pPr marL="621792" lvl="1" indent="-246888" algn="just" eaLnBrk="1" fontAlgn="auto" hangingPunct="1">
              <a:lnSpc>
                <a:spcPct val="90000"/>
              </a:lnSpc>
              <a:spcBef>
                <a:spcPts val="324"/>
              </a:spcBef>
              <a:spcAft>
                <a:spcPts val="0"/>
              </a:spcAft>
              <a:buClr>
                <a:srgbClr val="BEDBFE">
                  <a:lumMod val="40000"/>
                  <a:lumOff val="60000"/>
                </a:srgbClr>
              </a:buClr>
              <a:buSzPct val="60000"/>
              <a:buFont typeface="Wingdings" pitchFamily="2" charset="2"/>
              <a:buBlip>
                <a:blip r:embed="rId3"/>
              </a:buBlip>
              <a:defRPr/>
            </a:pPr>
            <a:r>
              <a:rPr lang="en-US" sz="2000" b="1" dirty="0" smtClean="0">
                <a:solidFill>
                  <a:schemeClr val="bg2">
                    <a:lumMod val="50000"/>
                  </a:schemeClr>
                </a:solidFill>
                <a:effectLst/>
                <a:latin typeface="Calibri" pitchFamily="34" charset="0"/>
                <a:ea typeface="+mn-ea"/>
                <a:cs typeface="Times New Roman" pitchFamily="18" charset="0"/>
              </a:rPr>
              <a:t>CAPA – As Deputy Presidency; Chair, Public Sector Financial Management Committee and Member, PAO Development Committee</a:t>
            </a:r>
          </a:p>
          <a:p>
            <a:pPr marL="621792" lvl="1" indent="-246888" algn="just" eaLnBrk="1" fontAlgn="auto" hangingPunct="1">
              <a:lnSpc>
                <a:spcPct val="90000"/>
              </a:lnSpc>
              <a:spcBef>
                <a:spcPts val="324"/>
              </a:spcBef>
              <a:spcAft>
                <a:spcPts val="0"/>
              </a:spcAft>
              <a:buClr>
                <a:srgbClr val="BEDBFE">
                  <a:lumMod val="40000"/>
                  <a:lumOff val="60000"/>
                </a:srgbClr>
              </a:buClr>
              <a:buSzPct val="60000"/>
              <a:buFont typeface="Wingdings" pitchFamily="2" charset="2"/>
              <a:buNone/>
              <a:defRPr/>
            </a:pPr>
            <a:r>
              <a:rPr lang="en-US" sz="700" b="1" dirty="0" smtClean="0">
                <a:solidFill>
                  <a:schemeClr val="bg2">
                    <a:lumMod val="50000"/>
                  </a:schemeClr>
                </a:solidFill>
                <a:effectLst/>
                <a:latin typeface="Calibri" pitchFamily="34" charset="0"/>
                <a:ea typeface="+mn-ea"/>
                <a:cs typeface="Times New Roman" pitchFamily="18" charset="0"/>
              </a:rPr>
              <a:t> </a:t>
            </a:r>
            <a:endParaRPr lang="en-US" sz="2000" b="1" dirty="0" smtClean="0">
              <a:solidFill>
                <a:schemeClr val="bg2">
                  <a:lumMod val="50000"/>
                </a:schemeClr>
              </a:solidFill>
              <a:effectLst/>
              <a:latin typeface="Calibri" pitchFamily="34" charset="0"/>
              <a:ea typeface="+mn-ea"/>
              <a:cs typeface="Times New Roman" pitchFamily="18" charset="0"/>
            </a:endParaRPr>
          </a:p>
          <a:p>
            <a:pPr marL="621792" lvl="1" indent="-246888" algn="just" eaLnBrk="1" fontAlgn="auto" hangingPunct="1">
              <a:lnSpc>
                <a:spcPct val="90000"/>
              </a:lnSpc>
              <a:spcBef>
                <a:spcPts val="324"/>
              </a:spcBef>
              <a:spcAft>
                <a:spcPts val="0"/>
              </a:spcAft>
              <a:buClr>
                <a:srgbClr val="BEDBFE">
                  <a:lumMod val="40000"/>
                  <a:lumOff val="60000"/>
                </a:srgbClr>
              </a:buClr>
              <a:buSzPct val="60000"/>
              <a:buFont typeface="Wingdings" pitchFamily="2" charset="2"/>
              <a:buBlip>
                <a:blip r:embed="rId3"/>
              </a:buBlip>
              <a:defRPr/>
            </a:pPr>
            <a:r>
              <a:rPr lang="en-US" sz="2000" b="1" dirty="0" smtClean="0">
                <a:solidFill>
                  <a:schemeClr val="bg2">
                    <a:lumMod val="50000"/>
                  </a:schemeClr>
                </a:solidFill>
                <a:effectLst/>
                <a:latin typeface="Calibri" pitchFamily="34" charset="0"/>
                <a:ea typeface="+mn-ea"/>
                <a:cs typeface="Times New Roman" pitchFamily="18" charset="0"/>
              </a:rPr>
              <a:t>SAFA – As Board Member and member of various Committees &amp; Working Groups (ICAI  holds Permanent Secretariat, SAFA)</a:t>
            </a:r>
          </a:p>
          <a:p>
            <a:pPr marL="621792" lvl="1" indent="-246888" algn="just" eaLnBrk="1" fontAlgn="auto" hangingPunct="1">
              <a:lnSpc>
                <a:spcPct val="90000"/>
              </a:lnSpc>
              <a:spcBef>
                <a:spcPts val="324"/>
              </a:spcBef>
              <a:spcAft>
                <a:spcPts val="0"/>
              </a:spcAft>
              <a:buClr>
                <a:srgbClr val="BEDBFE">
                  <a:lumMod val="40000"/>
                  <a:lumOff val="60000"/>
                </a:srgbClr>
              </a:buClr>
              <a:buSzPct val="60000"/>
              <a:buFont typeface="Wingdings" pitchFamily="2" charset="2"/>
              <a:buNone/>
              <a:defRPr/>
            </a:pPr>
            <a:r>
              <a:rPr lang="en-US" sz="800" b="1" dirty="0" smtClean="0">
                <a:solidFill>
                  <a:schemeClr val="bg2">
                    <a:lumMod val="50000"/>
                  </a:schemeClr>
                </a:solidFill>
                <a:effectLst/>
                <a:latin typeface="Calibri" pitchFamily="34" charset="0"/>
                <a:ea typeface="+mn-ea"/>
                <a:cs typeface="Times New Roman" pitchFamily="18" charset="0"/>
              </a:rPr>
              <a:t> </a:t>
            </a:r>
            <a:endParaRPr lang="en-US" sz="2000" b="1" dirty="0" smtClean="0">
              <a:solidFill>
                <a:schemeClr val="bg2">
                  <a:lumMod val="50000"/>
                </a:schemeClr>
              </a:solidFill>
              <a:effectLst/>
              <a:latin typeface="Calibri" pitchFamily="34" charset="0"/>
              <a:ea typeface="+mn-ea"/>
              <a:cs typeface="Times New Roman" pitchFamily="18" charset="0"/>
            </a:endParaRPr>
          </a:p>
          <a:p>
            <a:pPr marL="621792" lvl="1" indent="-246888" algn="just" eaLnBrk="1" fontAlgn="auto" hangingPunct="1">
              <a:lnSpc>
                <a:spcPct val="90000"/>
              </a:lnSpc>
              <a:spcBef>
                <a:spcPts val="324"/>
              </a:spcBef>
              <a:spcAft>
                <a:spcPts val="0"/>
              </a:spcAft>
              <a:buClr>
                <a:srgbClr val="BEDBFE">
                  <a:lumMod val="40000"/>
                  <a:lumOff val="60000"/>
                </a:srgbClr>
              </a:buClr>
              <a:buSzPct val="60000"/>
              <a:buFont typeface="Wingdings" pitchFamily="2" charset="2"/>
              <a:buBlip>
                <a:blip r:embed="rId3"/>
              </a:buBlip>
              <a:defRPr/>
            </a:pPr>
            <a:r>
              <a:rPr lang="en-US" sz="2000" b="1" dirty="0" smtClean="0">
                <a:solidFill>
                  <a:schemeClr val="bg2">
                    <a:lumMod val="50000"/>
                  </a:schemeClr>
                </a:solidFill>
                <a:effectLst/>
                <a:latin typeface="Calibri" pitchFamily="34" charset="0"/>
                <a:ea typeface="+mn-ea"/>
                <a:cs typeface="Times New Roman" pitchFamily="18" charset="0"/>
              </a:rPr>
              <a:t>Asian </a:t>
            </a:r>
            <a:r>
              <a:rPr lang="en-US" sz="2000" b="1" dirty="0" err="1" smtClean="0">
                <a:solidFill>
                  <a:schemeClr val="bg2">
                    <a:lumMod val="50000"/>
                  </a:schemeClr>
                </a:solidFill>
                <a:effectLst/>
                <a:latin typeface="Calibri" pitchFamily="34" charset="0"/>
                <a:ea typeface="+mn-ea"/>
                <a:cs typeface="Times New Roman" pitchFamily="18" charset="0"/>
              </a:rPr>
              <a:t>Oceanian</a:t>
            </a:r>
            <a:r>
              <a:rPr lang="en-US" sz="2000" b="1" dirty="0" smtClean="0">
                <a:solidFill>
                  <a:schemeClr val="bg2">
                    <a:lumMod val="50000"/>
                  </a:schemeClr>
                </a:solidFill>
                <a:effectLst/>
                <a:latin typeface="Calibri" pitchFamily="34" charset="0"/>
                <a:ea typeface="+mn-ea"/>
                <a:cs typeface="Times New Roman" pitchFamily="18" charset="0"/>
              </a:rPr>
              <a:t> Standard Setters Group (AOSSG)- As member</a:t>
            </a:r>
          </a:p>
          <a:p>
            <a:pPr marL="621792" lvl="1" indent="-246888" algn="just" eaLnBrk="1" fontAlgn="auto" hangingPunct="1">
              <a:lnSpc>
                <a:spcPct val="90000"/>
              </a:lnSpc>
              <a:spcBef>
                <a:spcPts val="324"/>
              </a:spcBef>
              <a:spcAft>
                <a:spcPts val="0"/>
              </a:spcAft>
              <a:buClr>
                <a:srgbClr val="BEDBFE">
                  <a:lumMod val="40000"/>
                  <a:lumOff val="60000"/>
                </a:srgbClr>
              </a:buClr>
              <a:buSzPct val="60000"/>
              <a:buFont typeface="Wingdings" pitchFamily="2" charset="2"/>
              <a:buNone/>
              <a:defRPr/>
            </a:pPr>
            <a:endParaRPr lang="en-US" sz="900" b="1" dirty="0" smtClean="0">
              <a:solidFill>
                <a:schemeClr val="bg2">
                  <a:lumMod val="50000"/>
                </a:schemeClr>
              </a:solidFill>
              <a:effectLst/>
              <a:latin typeface="Calibri" pitchFamily="34" charset="0"/>
              <a:ea typeface="+mn-ea"/>
              <a:cs typeface="Times New Roman" pitchFamily="18" charset="0"/>
            </a:endParaRPr>
          </a:p>
          <a:p>
            <a:pPr marL="621792" lvl="1" indent="-246888" algn="just" eaLnBrk="1" fontAlgn="auto" hangingPunct="1">
              <a:lnSpc>
                <a:spcPct val="90000"/>
              </a:lnSpc>
              <a:spcBef>
                <a:spcPts val="324"/>
              </a:spcBef>
              <a:spcAft>
                <a:spcPts val="0"/>
              </a:spcAft>
              <a:buClr>
                <a:srgbClr val="BEDBFE">
                  <a:lumMod val="40000"/>
                  <a:lumOff val="60000"/>
                </a:srgbClr>
              </a:buClr>
              <a:buSzPct val="60000"/>
              <a:buFont typeface="Wingdings" pitchFamily="2" charset="2"/>
              <a:buBlip>
                <a:blip r:embed="rId3"/>
              </a:buBlip>
              <a:defRPr/>
            </a:pPr>
            <a:r>
              <a:rPr lang="en-US" sz="2000" b="1" dirty="0" smtClean="0">
                <a:solidFill>
                  <a:schemeClr val="bg2">
                    <a:lumMod val="50000"/>
                  </a:schemeClr>
                </a:solidFill>
                <a:effectLst/>
                <a:latin typeface="Calibri" pitchFamily="34" charset="0"/>
                <a:ea typeface="+mn-ea"/>
                <a:cs typeface="Times New Roman" pitchFamily="18" charset="0"/>
              </a:rPr>
              <a:t>International Innovation Network – As Member</a:t>
            </a:r>
          </a:p>
          <a:p>
            <a:pPr marL="621792" lvl="1" indent="-246888" algn="just" eaLnBrk="1" fontAlgn="auto" hangingPunct="1">
              <a:lnSpc>
                <a:spcPct val="90000"/>
              </a:lnSpc>
              <a:spcBef>
                <a:spcPts val="324"/>
              </a:spcBef>
              <a:spcAft>
                <a:spcPts val="0"/>
              </a:spcAft>
              <a:buClr>
                <a:srgbClr val="BEDBFE">
                  <a:lumMod val="40000"/>
                  <a:lumOff val="60000"/>
                </a:srgbClr>
              </a:buClr>
              <a:buSzPct val="60000"/>
              <a:buBlip>
                <a:blip r:embed="rId3"/>
              </a:buBlip>
              <a:defRPr/>
            </a:pPr>
            <a:r>
              <a:rPr lang="en-US" sz="2000" b="1" dirty="0" smtClean="0">
                <a:solidFill>
                  <a:schemeClr val="bg2">
                    <a:lumMod val="50000"/>
                  </a:schemeClr>
                </a:solidFill>
                <a:effectLst/>
                <a:latin typeface="Calibri" pitchFamily="34" charset="0"/>
                <a:ea typeface="+mn-ea"/>
                <a:cs typeface="Times New Roman" pitchFamily="18" charset="0"/>
              </a:rPr>
              <a:t>Member, International Valuation Standards Council </a:t>
            </a:r>
          </a:p>
          <a:p>
            <a:pPr marL="621792" lvl="1" indent="-246888" algn="just" eaLnBrk="1" fontAlgn="auto" hangingPunct="1">
              <a:lnSpc>
                <a:spcPct val="90000"/>
              </a:lnSpc>
              <a:spcBef>
                <a:spcPts val="324"/>
              </a:spcBef>
              <a:spcAft>
                <a:spcPts val="0"/>
              </a:spcAft>
              <a:buClr>
                <a:srgbClr val="BEDBFE">
                  <a:lumMod val="40000"/>
                  <a:lumOff val="60000"/>
                </a:srgbClr>
              </a:buClr>
              <a:buSzPct val="60000"/>
              <a:buBlip>
                <a:blip r:embed="rId3"/>
              </a:buBlip>
              <a:defRPr/>
            </a:pPr>
            <a:endParaRPr lang="en-US" sz="2000" b="1" dirty="0" smtClean="0">
              <a:solidFill>
                <a:schemeClr val="bg2">
                  <a:lumMod val="50000"/>
                </a:schemeClr>
              </a:solidFill>
              <a:effectLst/>
              <a:latin typeface="Calibri" pitchFamily="34" charset="0"/>
              <a:ea typeface="+mn-ea"/>
              <a:cs typeface="Times New Roman" pitchFamily="18" charset="0"/>
            </a:endParaRPr>
          </a:p>
          <a:p>
            <a:pPr marL="621792" lvl="1" indent="-246888" algn="just" eaLnBrk="1" fontAlgn="auto" hangingPunct="1">
              <a:lnSpc>
                <a:spcPct val="90000"/>
              </a:lnSpc>
              <a:spcBef>
                <a:spcPts val="324"/>
              </a:spcBef>
              <a:spcAft>
                <a:spcPts val="0"/>
              </a:spcAft>
              <a:buClr>
                <a:srgbClr val="BEDBFE">
                  <a:lumMod val="40000"/>
                  <a:lumOff val="60000"/>
                </a:srgbClr>
              </a:buClr>
              <a:buSzPct val="60000"/>
              <a:buFont typeface="Wingdings" pitchFamily="2" charset="2"/>
              <a:buNone/>
              <a:defRPr/>
            </a:pPr>
            <a:r>
              <a:rPr lang="en-US" sz="800" b="1" dirty="0" smtClean="0">
                <a:solidFill>
                  <a:schemeClr val="bg2">
                    <a:lumMod val="50000"/>
                  </a:schemeClr>
                </a:solidFill>
                <a:effectLst/>
                <a:latin typeface="Calibri" pitchFamily="34" charset="0"/>
                <a:ea typeface="+mn-ea"/>
                <a:cs typeface="Times New Roman" pitchFamily="18" charset="0"/>
              </a:rPr>
              <a:t> </a:t>
            </a:r>
            <a:endParaRPr lang="en-US" sz="2000" b="1" dirty="0" smtClean="0">
              <a:solidFill>
                <a:schemeClr val="bg2">
                  <a:lumMod val="50000"/>
                </a:schemeClr>
              </a:solidFill>
              <a:effectLst/>
              <a:latin typeface="Calibri" pitchFamily="34" charset="0"/>
              <a:ea typeface="+mn-ea"/>
              <a:cs typeface="Times New Roman" pitchFamily="18" charset="0"/>
            </a:endParaRPr>
          </a:p>
          <a:p>
            <a:pPr marL="621792" lvl="1" indent="-246888" algn="just" eaLnBrk="1" fontAlgn="auto" hangingPunct="1">
              <a:lnSpc>
                <a:spcPct val="90000"/>
              </a:lnSpc>
              <a:spcBef>
                <a:spcPts val="324"/>
              </a:spcBef>
              <a:spcAft>
                <a:spcPts val="0"/>
              </a:spcAft>
              <a:buClr>
                <a:srgbClr val="BEDBFE">
                  <a:lumMod val="40000"/>
                  <a:lumOff val="60000"/>
                </a:srgbClr>
              </a:buClr>
              <a:buSzPct val="60000"/>
              <a:buFont typeface="Wingdings" pitchFamily="2" charset="2"/>
              <a:buBlip>
                <a:blip r:embed="rId3"/>
              </a:buBlip>
              <a:defRPr/>
            </a:pPr>
            <a:endParaRPr lang="en-US" sz="800" dirty="0" smtClean="0">
              <a:solidFill>
                <a:schemeClr val="bg2">
                  <a:lumMod val="50000"/>
                </a:schemeClr>
              </a:solidFill>
              <a:effectLst/>
              <a:latin typeface="Calibri" pitchFamily="34" charset="0"/>
              <a:ea typeface="+mn-ea"/>
              <a:cs typeface="Times New Roman" pitchFamily="18" charset="0"/>
            </a:endParaRPr>
          </a:p>
          <a:p>
            <a:pPr lvl="1" algn="just" eaLnBrk="1" hangingPunct="1">
              <a:spcBef>
                <a:spcPct val="70000"/>
              </a:spcBef>
              <a:defRPr/>
            </a:pPr>
            <a:endParaRPr lang="en-GB" sz="1900" dirty="0" smtClean="0">
              <a:solidFill>
                <a:schemeClr val="bg2">
                  <a:lumMod val="50000"/>
                </a:schemeClr>
              </a:solidFill>
              <a:latin typeface="Times" pitchFamily="18" charset="0"/>
            </a:endParaRPr>
          </a:p>
          <a:p>
            <a:pPr lvl="1" algn="just" eaLnBrk="1" hangingPunct="1">
              <a:buFont typeface="Wingdings" pitchFamily="2" charset="2"/>
              <a:buNone/>
              <a:defRPr/>
            </a:pPr>
            <a:endParaRPr lang="en-US" sz="1900" dirty="0" smtClean="0">
              <a:solidFill>
                <a:schemeClr val="bg2">
                  <a:lumMod val="50000"/>
                </a:schemeClr>
              </a:solidFill>
              <a:latin typeface="Times"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609600" y="1676400"/>
            <a:ext cx="7848600" cy="4094163"/>
          </a:xfrm>
          <a:prstGeom prst="rect">
            <a:avLst/>
          </a:prstGeom>
          <a:noFill/>
          <a:ln w="9525">
            <a:noFill/>
            <a:miter lim="800000"/>
            <a:headEnd/>
            <a:tailEnd/>
          </a:ln>
        </p:spPr>
        <p:txBody>
          <a:bodyPr>
            <a:spAutoFit/>
          </a:bodyPr>
          <a:lstStyle/>
          <a:p>
            <a:pPr algn="just">
              <a:buFont typeface="Wingdings" pitchFamily="2" charset="2"/>
              <a:buChar char="v"/>
              <a:defRPr/>
            </a:pPr>
            <a:r>
              <a:rPr lang="en-GB" sz="2000" dirty="0">
                <a:solidFill>
                  <a:schemeClr val="bg2">
                    <a:lumMod val="50000"/>
                  </a:schemeClr>
                </a:solidFill>
                <a:latin typeface="Calibri" pitchFamily="34" charset="0"/>
              </a:rPr>
              <a:t>ICAI being consulted by </a:t>
            </a:r>
            <a:r>
              <a:rPr lang="en-GB" sz="2000" b="1" i="1" dirty="0">
                <a:solidFill>
                  <a:schemeClr val="bg2">
                    <a:lumMod val="50000"/>
                  </a:schemeClr>
                </a:solidFill>
                <a:latin typeface="Calibri" pitchFamily="34" charset="0"/>
              </a:rPr>
              <a:t>IAASB</a:t>
            </a:r>
            <a:r>
              <a:rPr lang="en-GB" sz="2000" dirty="0">
                <a:solidFill>
                  <a:schemeClr val="bg2">
                    <a:lumMod val="50000"/>
                  </a:schemeClr>
                </a:solidFill>
                <a:latin typeface="Calibri" pitchFamily="34" charset="0"/>
              </a:rPr>
              <a:t> in Audit Standards Setting and by </a:t>
            </a:r>
            <a:r>
              <a:rPr lang="en-GB" sz="2000" b="1" i="1" dirty="0">
                <a:solidFill>
                  <a:schemeClr val="bg2">
                    <a:lumMod val="50000"/>
                  </a:schemeClr>
                </a:solidFill>
                <a:latin typeface="Calibri" pitchFamily="34" charset="0"/>
              </a:rPr>
              <a:t>IASB in IFRS setting</a:t>
            </a:r>
          </a:p>
          <a:p>
            <a:pPr algn="just">
              <a:defRPr/>
            </a:pPr>
            <a:r>
              <a:rPr lang="en-GB" sz="2000" i="1" dirty="0">
                <a:solidFill>
                  <a:schemeClr val="bg2">
                    <a:lumMod val="50000"/>
                  </a:schemeClr>
                </a:solidFill>
                <a:latin typeface="Calibri" pitchFamily="34" charset="0"/>
              </a:rPr>
              <a:t> </a:t>
            </a:r>
            <a:endParaRPr lang="en-IN" sz="2000" b="1" i="1" dirty="0">
              <a:solidFill>
                <a:schemeClr val="bg2">
                  <a:lumMod val="50000"/>
                </a:schemeClr>
              </a:solidFill>
              <a:latin typeface="Calibri" pitchFamily="34" charset="0"/>
            </a:endParaRPr>
          </a:p>
          <a:p>
            <a:pPr algn="just">
              <a:buFont typeface="Wingdings" pitchFamily="2" charset="2"/>
              <a:buChar char="v"/>
              <a:defRPr/>
            </a:pPr>
            <a:r>
              <a:rPr lang="en-GB" sz="2000" dirty="0">
                <a:solidFill>
                  <a:schemeClr val="bg2">
                    <a:lumMod val="50000"/>
                  </a:schemeClr>
                </a:solidFill>
                <a:latin typeface="Calibri" pitchFamily="34" charset="0"/>
              </a:rPr>
              <a:t>Playing a lead role in the area of Developing Nations, SMPs and SMEs, International Public Sector Accounting Standards, International Education Standards</a:t>
            </a:r>
          </a:p>
          <a:p>
            <a:pPr algn="just">
              <a:defRPr/>
            </a:pPr>
            <a:r>
              <a:rPr lang="en-GB" sz="2000" dirty="0">
                <a:solidFill>
                  <a:schemeClr val="bg2">
                    <a:lumMod val="50000"/>
                  </a:schemeClr>
                </a:solidFill>
                <a:latin typeface="Calibri" pitchFamily="34" charset="0"/>
              </a:rPr>
              <a:t> </a:t>
            </a:r>
          </a:p>
          <a:p>
            <a:pPr algn="just">
              <a:buFont typeface="Wingdings" pitchFamily="2" charset="2"/>
              <a:buChar char="v"/>
              <a:defRPr/>
            </a:pPr>
            <a:r>
              <a:rPr lang="en-GB" sz="2000" dirty="0">
                <a:solidFill>
                  <a:schemeClr val="bg2">
                    <a:lumMod val="50000"/>
                  </a:schemeClr>
                </a:solidFill>
                <a:latin typeface="Calibri" pitchFamily="34" charset="0"/>
              </a:rPr>
              <a:t>ICAI plays an important role in the standard setting process of the</a:t>
            </a:r>
            <a:r>
              <a:rPr lang="en-IN" sz="2000" dirty="0">
                <a:solidFill>
                  <a:schemeClr val="bg2">
                    <a:lumMod val="50000"/>
                  </a:schemeClr>
                </a:solidFill>
                <a:latin typeface="Calibri" pitchFamily="34" charset="0"/>
              </a:rPr>
              <a:t> </a:t>
            </a:r>
            <a:r>
              <a:rPr lang="en-IN" sz="2000" b="1" i="1" dirty="0">
                <a:solidFill>
                  <a:schemeClr val="bg2">
                    <a:lumMod val="50000"/>
                  </a:schemeClr>
                </a:solidFill>
                <a:latin typeface="Calibri" pitchFamily="34" charset="0"/>
              </a:rPr>
              <a:t>National Standard-Setters and World Standard-Setters.</a:t>
            </a:r>
          </a:p>
          <a:p>
            <a:pPr algn="just">
              <a:defRPr/>
            </a:pPr>
            <a:r>
              <a:rPr lang="en-IN" sz="2000" i="1" dirty="0">
                <a:solidFill>
                  <a:schemeClr val="bg2">
                    <a:lumMod val="50000"/>
                  </a:schemeClr>
                </a:solidFill>
                <a:latin typeface="Calibri" pitchFamily="34" charset="0"/>
              </a:rPr>
              <a:t> </a:t>
            </a:r>
            <a:endParaRPr lang="en-IN" sz="2000" b="1" i="1" dirty="0">
              <a:solidFill>
                <a:schemeClr val="bg2">
                  <a:lumMod val="50000"/>
                </a:schemeClr>
              </a:solidFill>
              <a:latin typeface="Calibri" pitchFamily="34" charset="0"/>
            </a:endParaRPr>
          </a:p>
          <a:p>
            <a:pPr algn="just">
              <a:buFont typeface="Wingdings" pitchFamily="2" charset="2"/>
              <a:buChar char="v"/>
              <a:defRPr/>
            </a:pPr>
            <a:r>
              <a:rPr lang="en-US" sz="2000" dirty="0">
                <a:solidFill>
                  <a:schemeClr val="bg2">
                    <a:lumMod val="50000"/>
                  </a:schemeClr>
                </a:solidFill>
                <a:latin typeface="Calibri" pitchFamily="34" charset="0"/>
              </a:rPr>
              <a:t>Participate in the accountancy , corporate reporting, governance sustainability reporting and allied areas in the meetings organized by </a:t>
            </a:r>
            <a:r>
              <a:rPr lang="en-US" sz="2000" i="1" dirty="0">
                <a:solidFill>
                  <a:schemeClr val="bg2">
                    <a:lumMod val="50000"/>
                  </a:schemeClr>
                </a:solidFill>
                <a:latin typeface="Calibri" pitchFamily="34" charset="0"/>
              </a:rPr>
              <a:t>UNCTAD, OECD, GRI </a:t>
            </a:r>
            <a:r>
              <a:rPr lang="en-US" sz="2000" dirty="0">
                <a:solidFill>
                  <a:schemeClr val="bg2">
                    <a:lumMod val="50000"/>
                  </a:schemeClr>
                </a:solidFill>
                <a:latin typeface="Calibri" pitchFamily="34" charset="0"/>
              </a:rPr>
              <a:t>and various other multilateral forums.</a:t>
            </a:r>
          </a:p>
        </p:txBody>
      </p:sp>
      <p:sp>
        <p:nvSpPr>
          <p:cNvPr id="27651" name="Rectangle 2"/>
          <p:cNvSpPr>
            <a:spLocks noChangeArrowheads="1"/>
          </p:cNvSpPr>
          <p:nvPr/>
        </p:nvSpPr>
        <p:spPr bwMode="auto">
          <a:xfrm>
            <a:off x="1981200" y="533400"/>
            <a:ext cx="5638800" cy="523875"/>
          </a:xfrm>
          <a:prstGeom prst="rect">
            <a:avLst/>
          </a:prstGeom>
          <a:noFill/>
          <a:ln w="9525">
            <a:noFill/>
            <a:miter lim="800000"/>
            <a:headEnd/>
            <a:tailEnd/>
          </a:ln>
        </p:spPr>
        <p:txBody>
          <a:bodyPr>
            <a:spAutoFit/>
          </a:bodyPr>
          <a:lstStyle/>
          <a:p>
            <a:pPr>
              <a:defRPr/>
            </a:pPr>
            <a:r>
              <a:rPr lang="en-US" sz="2800" dirty="0">
                <a:solidFill>
                  <a:schemeClr val="bg2">
                    <a:lumMod val="50000"/>
                  </a:schemeClr>
                </a:solidFill>
                <a:effectLst>
                  <a:outerShdw blurRad="38100" dist="38100" dir="2700000" algn="tl">
                    <a:srgbClr val="000000">
                      <a:alpha val="43137"/>
                    </a:srgbClr>
                  </a:outerShdw>
                </a:effectLst>
                <a:latin typeface="Times" pitchFamily="18" charset="0"/>
              </a:rPr>
              <a:t>International Presence-contd..</a:t>
            </a:r>
            <a:endParaRPr lang="en-US" sz="2800" dirty="0">
              <a:solidFill>
                <a:schemeClr val="bg2">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4294967295"/>
          </p:nvPr>
        </p:nvSpPr>
        <p:spPr>
          <a:xfrm>
            <a:off x="304800" y="990600"/>
            <a:ext cx="8686800" cy="5334000"/>
          </a:xfrm>
        </p:spPr>
        <p:txBody>
          <a:bodyPr/>
          <a:lstStyle/>
          <a:p>
            <a:pPr algn="just" eaLnBrk="1" hangingPunct="1">
              <a:lnSpc>
                <a:spcPct val="80000"/>
              </a:lnSpc>
              <a:defRPr/>
            </a:pPr>
            <a:r>
              <a:rPr lang="en-GB" sz="1800" b="1" dirty="0" smtClean="0">
                <a:solidFill>
                  <a:schemeClr val="bg2">
                    <a:lumMod val="50000"/>
                  </a:schemeClr>
                </a:solidFill>
                <a:effectLst/>
                <a:latin typeface="Palatino Linotype" pitchFamily="18" charset="0"/>
              </a:rPr>
              <a:t>ICAI has signed </a:t>
            </a:r>
            <a:r>
              <a:rPr lang="en-GB" sz="1800" b="1" dirty="0" err="1" smtClean="0">
                <a:solidFill>
                  <a:schemeClr val="bg2">
                    <a:lumMod val="50000"/>
                  </a:schemeClr>
                </a:solidFill>
                <a:effectLst/>
                <a:latin typeface="Palatino Linotype" pitchFamily="18" charset="0"/>
              </a:rPr>
              <a:t>MoUs</a:t>
            </a:r>
            <a:r>
              <a:rPr lang="en-GB" sz="1800" b="1" dirty="0" smtClean="0">
                <a:solidFill>
                  <a:schemeClr val="bg2">
                    <a:lumMod val="50000"/>
                  </a:schemeClr>
                </a:solidFill>
                <a:effectLst/>
                <a:latin typeface="Palatino Linotype" pitchFamily="18" charset="0"/>
              </a:rPr>
              <a:t> with the following accounting Institutes world wide:-</a:t>
            </a:r>
          </a:p>
          <a:p>
            <a:pPr eaLnBrk="1" fontAlgn="t" hangingPunct="1">
              <a:buFont typeface="Wingdings" pitchFamily="2" charset="2"/>
              <a:buNone/>
              <a:defRPr/>
            </a:pPr>
            <a:endParaRPr lang="en-US" sz="1800" b="1" dirty="0" smtClean="0"/>
          </a:p>
          <a:p>
            <a:pPr eaLnBrk="1" fontAlgn="t" hangingPunct="1">
              <a:defRPr/>
            </a:pPr>
            <a:endParaRPr lang="en-US" sz="1800" b="1" dirty="0" smtClean="0"/>
          </a:p>
          <a:p>
            <a:pPr eaLnBrk="1" fontAlgn="t" hangingPunct="1">
              <a:defRPr/>
            </a:pPr>
            <a:endParaRPr lang="en-US" sz="1800" b="1" dirty="0" smtClean="0"/>
          </a:p>
          <a:p>
            <a:pPr eaLnBrk="1" fontAlgn="t" hangingPunct="1">
              <a:buFont typeface="Wingdings" pitchFamily="2" charset="2"/>
              <a:buNone/>
              <a:defRPr/>
            </a:pPr>
            <a:endParaRPr lang="en-US" sz="1800" b="1" dirty="0" smtClean="0"/>
          </a:p>
          <a:p>
            <a:pPr eaLnBrk="1" fontAlgn="t" hangingPunct="1">
              <a:defRPr/>
            </a:pPr>
            <a:endParaRPr lang="en-US" sz="1800" b="1" dirty="0" smtClean="0"/>
          </a:p>
          <a:p>
            <a:pPr eaLnBrk="1" fontAlgn="t" hangingPunct="1">
              <a:defRPr/>
            </a:pPr>
            <a:endParaRPr lang="en-US" sz="1800" b="1" dirty="0" smtClean="0"/>
          </a:p>
          <a:p>
            <a:pPr eaLnBrk="1" fontAlgn="t" hangingPunct="1">
              <a:defRPr/>
            </a:pPr>
            <a:endParaRPr lang="en-US" sz="1800" b="1" dirty="0" smtClean="0"/>
          </a:p>
          <a:p>
            <a:pPr eaLnBrk="1" fontAlgn="t" hangingPunct="1">
              <a:defRPr/>
            </a:pPr>
            <a:endParaRPr lang="en-US" sz="1800" b="1" dirty="0" smtClean="0"/>
          </a:p>
          <a:p>
            <a:pPr eaLnBrk="1" fontAlgn="t" hangingPunct="1">
              <a:defRPr/>
            </a:pPr>
            <a:endParaRPr lang="en-US" sz="1800" b="1" dirty="0" smtClean="0"/>
          </a:p>
          <a:p>
            <a:pPr eaLnBrk="1" fontAlgn="t" hangingPunct="1">
              <a:defRPr/>
            </a:pPr>
            <a:endParaRPr lang="en-US" sz="1800" b="1" dirty="0" smtClean="0"/>
          </a:p>
          <a:p>
            <a:pPr eaLnBrk="1" fontAlgn="t" hangingPunct="1">
              <a:defRPr/>
            </a:pPr>
            <a:endParaRPr lang="en-US" sz="1800" b="1" dirty="0" smtClean="0"/>
          </a:p>
          <a:p>
            <a:pPr eaLnBrk="1" fontAlgn="t" hangingPunct="1">
              <a:defRPr/>
            </a:pPr>
            <a:endParaRPr lang="en-US" sz="1800" b="1" dirty="0" smtClean="0"/>
          </a:p>
          <a:p>
            <a:pPr eaLnBrk="1" fontAlgn="t" hangingPunct="1">
              <a:defRPr/>
            </a:pPr>
            <a:endParaRPr lang="en-US" sz="1800" b="1" dirty="0" smtClean="0"/>
          </a:p>
          <a:p>
            <a:pPr eaLnBrk="1" fontAlgn="t" hangingPunct="1">
              <a:defRPr/>
            </a:pPr>
            <a:endParaRPr lang="en-US" sz="1800" b="1" dirty="0" smtClean="0"/>
          </a:p>
          <a:p>
            <a:pPr marL="365760" indent="-256032" algn="just" eaLnBrk="1" fontAlgn="auto" hangingPunct="1">
              <a:lnSpc>
                <a:spcPct val="80000"/>
              </a:lnSpc>
              <a:spcAft>
                <a:spcPts val="0"/>
              </a:spcAft>
              <a:buClr>
                <a:schemeClr val="accent3"/>
              </a:buClr>
              <a:buFont typeface="Wingdings" pitchFamily="2" charset="2"/>
              <a:buNone/>
              <a:defRPr/>
            </a:pPr>
            <a:endParaRPr lang="en-GB" sz="1800" b="1" dirty="0" smtClean="0">
              <a:solidFill>
                <a:schemeClr val="bg2">
                  <a:lumMod val="50000"/>
                </a:schemeClr>
              </a:solidFill>
              <a:effectLst/>
              <a:latin typeface="Palatino Linotype" pitchFamily="18" charset="0"/>
            </a:endParaRPr>
          </a:p>
          <a:p>
            <a:pPr marL="621792" lvl="1" indent="-246888" algn="just" eaLnBrk="1" fontAlgn="auto" hangingPunct="1">
              <a:lnSpc>
                <a:spcPct val="80000"/>
              </a:lnSpc>
              <a:spcBef>
                <a:spcPts val="324"/>
              </a:spcBef>
              <a:spcAft>
                <a:spcPts val="0"/>
              </a:spcAft>
              <a:buClr>
                <a:schemeClr val="accent4"/>
              </a:buClr>
              <a:buFont typeface="Wingdings" pitchFamily="2" charset="2"/>
              <a:buNone/>
              <a:defRPr/>
            </a:pPr>
            <a:endParaRPr lang="en-GB" b="1" dirty="0" smtClean="0">
              <a:solidFill>
                <a:schemeClr val="bg2">
                  <a:lumMod val="50000"/>
                </a:schemeClr>
              </a:solidFill>
              <a:effectLst/>
              <a:latin typeface="Palatino Linotype" pitchFamily="18" charset="0"/>
            </a:endParaRPr>
          </a:p>
          <a:p>
            <a:pPr algn="just" eaLnBrk="1" hangingPunct="1">
              <a:lnSpc>
                <a:spcPct val="80000"/>
              </a:lnSpc>
              <a:defRPr/>
            </a:pPr>
            <a:endParaRPr lang="en-US" sz="2000" b="1" dirty="0" smtClean="0">
              <a:solidFill>
                <a:schemeClr val="bg2">
                  <a:lumMod val="50000"/>
                </a:schemeClr>
              </a:solidFill>
              <a:effectLst/>
              <a:latin typeface="Palatino Linotype" pitchFamily="18" charset="0"/>
            </a:endParaRPr>
          </a:p>
          <a:p>
            <a:pPr algn="just" eaLnBrk="1" hangingPunct="1">
              <a:lnSpc>
                <a:spcPct val="80000"/>
              </a:lnSpc>
              <a:defRPr/>
            </a:pPr>
            <a:endParaRPr lang="en-US" sz="1900" b="1" dirty="0" smtClean="0">
              <a:solidFill>
                <a:schemeClr val="bg2">
                  <a:lumMod val="50000"/>
                </a:schemeClr>
              </a:solidFill>
              <a:effectLst/>
              <a:latin typeface="Times" pitchFamily="18" charset="0"/>
            </a:endParaRPr>
          </a:p>
          <a:p>
            <a:pPr algn="just" eaLnBrk="1" hangingPunct="1">
              <a:lnSpc>
                <a:spcPct val="80000"/>
              </a:lnSpc>
              <a:buFont typeface="Wingdings" pitchFamily="2" charset="2"/>
              <a:buNone/>
              <a:defRPr/>
            </a:pPr>
            <a:endParaRPr lang="en-US" sz="1900" b="1" dirty="0" smtClean="0">
              <a:solidFill>
                <a:schemeClr val="bg2">
                  <a:lumMod val="50000"/>
                </a:schemeClr>
              </a:solidFill>
              <a:effectLst/>
              <a:latin typeface="Times" pitchFamily="18" charset="0"/>
            </a:endParaRPr>
          </a:p>
          <a:p>
            <a:pPr algn="just" eaLnBrk="1" hangingPunct="1">
              <a:lnSpc>
                <a:spcPct val="80000"/>
              </a:lnSpc>
              <a:defRPr/>
            </a:pPr>
            <a:endParaRPr lang="en-US" sz="1900" b="1" dirty="0" smtClean="0">
              <a:solidFill>
                <a:schemeClr val="bg2">
                  <a:lumMod val="50000"/>
                </a:schemeClr>
              </a:solidFill>
              <a:effectLst/>
              <a:latin typeface="Times" pitchFamily="18" charset="0"/>
            </a:endParaRPr>
          </a:p>
          <a:p>
            <a:pPr algn="just" eaLnBrk="1" hangingPunct="1">
              <a:lnSpc>
                <a:spcPct val="80000"/>
              </a:lnSpc>
              <a:buFont typeface="Wingdings" pitchFamily="2" charset="2"/>
              <a:buNone/>
              <a:defRPr/>
            </a:pPr>
            <a:endParaRPr lang="en-US" sz="1900" b="1" dirty="0" smtClean="0">
              <a:solidFill>
                <a:schemeClr val="bg2">
                  <a:lumMod val="50000"/>
                </a:schemeClr>
              </a:solidFill>
              <a:effectLst/>
              <a:latin typeface="Times" pitchFamily="18" charset="0"/>
            </a:endParaRPr>
          </a:p>
        </p:txBody>
      </p:sp>
      <p:sp>
        <p:nvSpPr>
          <p:cNvPr id="44039" name="Rectangle 7"/>
          <p:cNvSpPr>
            <a:spLocks noChangeArrowheads="1"/>
          </p:cNvSpPr>
          <p:nvPr/>
        </p:nvSpPr>
        <p:spPr bwMode="auto">
          <a:xfrm>
            <a:off x="2209800" y="152400"/>
            <a:ext cx="5486400" cy="990600"/>
          </a:xfrm>
          <a:prstGeom prst="rect">
            <a:avLst/>
          </a:prstGeom>
          <a:noFill/>
          <a:ln w="9525">
            <a:noFill/>
            <a:miter lim="800000"/>
            <a:headEnd/>
            <a:tailEnd/>
          </a:ln>
          <a:effectLst/>
        </p:spPr>
        <p:txBody>
          <a:bodyPr anchor="ctr"/>
          <a:lstStyle/>
          <a:p>
            <a:pPr algn="ctr" eaLnBrk="1" hangingPunct="1">
              <a:defRPr/>
            </a:pPr>
            <a:r>
              <a:rPr lang="en-US" sz="3500" dirty="0">
                <a:solidFill>
                  <a:schemeClr val="bg2">
                    <a:lumMod val="50000"/>
                  </a:schemeClr>
                </a:solidFill>
                <a:effectLst>
                  <a:outerShdw blurRad="38100" dist="38100" dir="2700000" algn="tl">
                    <a:srgbClr val="000000"/>
                  </a:outerShdw>
                </a:effectLst>
                <a:latin typeface="Times" pitchFamily="18" charset="0"/>
              </a:rPr>
              <a:t>International Initiatives</a:t>
            </a:r>
          </a:p>
        </p:txBody>
      </p:sp>
      <p:graphicFrame>
        <p:nvGraphicFramePr>
          <p:cNvPr id="6" name="Table 5"/>
          <p:cNvGraphicFramePr>
            <a:graphicFrameLocks noGrp="1"/>
          </p:cNvGraphicFramePr>
          <p:nvPr/>
        </p:nvGraphicFramePr>
        <p:xfrm>
          <a:off x="228600" y="1447800"/>
          <a:ext cx="8915400" cy="5257800"/>
        </p:xfrm>
        <a:graphic>
          <a:graphicData uri="http://schemas.openxmlformats.org/drawingml/2006/table">
            <a:tbl>
              <a:tblPr firstRow="1" bandRow="1">
                <a:tableStyleId>{5C22544A-7EE6-4342-B048-85BDC9FD1C3A}</a:tableStyleId>
              </a:tblPr>
              <a:tblGrid>
                <a:gridCol w="685800"/>
                <a:gridCol w="2880360"/>
                <a:gridCol w="1062990"/>
                <a:gridCol w="1714500"/>
                <a:gridCol w="2571750"/>
              </a:tblGrid>
              <a:tr h="751736">
                <a:tc>
                  <a:txBody>
                    <a:bodyPr/>
                    <a:lstStyle/>
                    <a:p>
                      <a:pPr marL="0" marR="0" algn="ctr">
                        <a:lnSpc>
                          <a:spcPct val="115000"/>
                        </a:lnSpc>
                        <a:spcBef>
                          <a:spcPts val="0"/>
                        </a:spcBef>
                        <a:spcAft>
                          <a:spcPts val="0"/>
                        </a:spcAft>
                      </a:pPr>
                      <a:r>
                        <a:rPr lang="en-US" sz="1200" b="1" dirty="0">
                          <a:latin typeface="Calibri"/>
                          <a:ea typeface="Calibri"/>
                          <a:cs typeface="Times New Roman"/>
                        </a:rPr>
                        <a:t>S. No</a:t>
                      </a:r>
                      <a:endParaRPr lang="en-US" sz="12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dirty="0">
                          <a:latin typeface="Calibri"/>
                          <a:ea typeface="Calibri"/>
                          <a:cs typeface="Times New Roman"/>
                        </a:rPr>
                        <a:t>Entered With</a:t>
                      </a:r>
                      <a:endParaRPr lang="en-US" sz="12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dirty="0">
                          <a:latin typeface="Calibri"/>
                          <a:ea typeface="Calibri"/>
                          <a:cs typeface="Times New Roman"/>
                        </a:rPr>
                        <a:t>Subject/Title</a:t>
                      </a:r>
                      <a:endParaRPr lang="en-US" sz="12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dirty="0">
                          <a:latin typeface="Calibri"/>
                          <a:ea typeface="Calibri"/>
                          <a:cs typeface="Times New Roman"/>
                        </a:rPr>
                        <a:t>Country/Group</a:t>
                      </a:r>
                      <a:endParaRPr lang="en-US" sz="12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dirty="0">
                          <a:latin typeface="Calibri"/>
                          <a:ea typeface="Calibri"/>
                          <a:cs typeface="Times New Roman"/>
                        </a:rPr>
                        <a:t>Status</a:t>
                      </a:r>
                      <a:endParaRPr lang="en-US" sz="1200" dirty="0">
                        <a:latin typeface="Calibri"/>
                        <a:ea typeface="Calibri"/>
                        <a:cs typeface="Times New Roman"/>
                      </a:endParaRPr>
                    </a:p>
                  </a:txBody>
                  <a:tcPr marL="68580" marR="68580" marT="0" marB="0"/>
                </a:tc>
              </a:tr>
              <a:tr h="703198">
                <a:tc>
                  <a:txBody>
                    <a:bodyPr/>
                    <a:lstStyle/>
                    <a:p>
                      <a:pPr marL="342900" marR="0" lvl="0" indent="-342900" algn="just">
                        <a:lnSpc>
                          <a:spcPct val="115000"/>
                        </a:lnSpc>
                        <a:spcBef>
                          <a:spcPts val="0"/>
                        </a:spcBef>
                        <a:spcAft>
                          <a:spcPts val="0"/>
                        </a:spcAft>
                        <a:buFont typeface="+mj-lt"/>
                        <a:buNone/>
                      </a:pPr>
                      <a:r>
                        <a:rPr lang="en-US" sz="1200" dirty="0" smtClean="0">
                          <a:latin typeface="Calibri"/>
                          <a:ea typeface="Calibri"/>
                          <a:cs typeface="Times New Roman"/>
                        </a:rPr>
                        <a:t>1.</a:t>
                      </a:r>
                    </a:p>
                  </a:txBody>
                  <a:tcPr marL="68580" marR="68580" marT="0" marB="0"/>
                </a:tc>
                <a:tc>
                  <a:txBody>
                    <a:bodyPr/>
                    <a:lstStyle/>
                    <a:p>
                      <a:pPr marL="0" marR="0">
                        <a:lnSpc>
                          <a:spcPct val="115000"/>
                        </a:lnSpc>
                        <a:spcBef>
                          <a:spcPts val="0"/>
                        </a:spcBef>
                        <a:spcAft>
                          <a:spcPts val="0"/>
                        </a:spcAft>
                      </a:pPr>
                      <a:r>
                        <a:rPr lang="en-US" sz="1200" b="1" dirty="0">
                          <a:latin typeface="Calibri"/>
                          <a:ea typeface="Calibri"/>
                          <a:cs typeface="Times New Roman"/>
                        </a:rPr>
                        <a:t>The Institute of Chartered Accountants of England &amp; Wales (ICAEW)</a:t>
                      </a:r>
                    </a:p>
                  </a:txBody>
                  <a:tcPr marL="68580" marR="68580" marT="0" marB="0"/>
                </a:tc>
                <a:tc>
                  <a:txBody>
                    <a:bodyPr/>
                    <a:lstStyle/>
                    <a:p>
                      <a:pPr marL="0" marR="0">
                        <a:lnSpc>
                          <a:spcPct val="115000"/>
                        </a:lnSpc>
                        <a:spcBef>
                          <a:spcPts val="0"/>
                        </a:spcBef>
                        <a:spcAft>
                          <a:spcPts val="0"/>
                        </a:spcAft>
                      </a:pPr>
                      <a:r>
                        <a:rPr lang="en-US" sz="1200" b="1">
                          <a:latin typeface="Calibri"/>
                          <a:ea typeface="Calibri"/>
                          <a:cs typeface="Times New Roman"/>
                        </a:rPr>
                        <a:t>MoU</a:t>
                      </a:r>
                    </a:p>
                  </a:txBody>
                  <a:tcPr marL="68580" marR="68580" marT="0" marB="0"/>
                </a:tc>
                <a:tc>
                  <a:txBody>
                    <a:bodyPr/>
                    <a:lstStyle/>
                    <a:p>
                      <a:pPr marL="0" marR="0">
                        <a:lnSpc>
                          <a:spcPct val="115000"/>
                        </a:lnSpc>
                        <a:spcBef>
                          <a:spcPts val="0"/>
                        </a:spcBef>
                        <a:spcAft>
                          <a:spcPts val="0"/>
                        </a:spcAft>
                      </a:pPr>
                      <a:r>
                        <a:rPr lang="en-US" sz="1200" b="1">
                          <a:latin typeface="Calibri"/>
                          <a:ea typeface="Calibri"/>
                          <a:cs typeface="Times New Roman"/>
                        </a:rPr>
                        <a:t>UK</a:t>
                      </a:r>
                    </a:p>
                  </a:txBody>
                  <a:tcPr marL="68580" marR="68580" marT="0" marB="0"/>
                </a:tc>
                <a:tc>
                  <a:txBody>
                    <a:bodyPr/>
                    <a:lstStyle/>
                    <a:p>
                      <a:pPr marL="0" marR="0">
                        <a:lnSpc>
                          <a:spcPct val="115000"/>
                        </a:lnSpc>
                        <a:spcBef>
                          <a:spcPts val="0"/>
                        </a:spcBef>
                        <a:spcAft>
                          <a:spcPts val="0"/>
                        </a:spcAft>
                      </a:pPr>
                      <a:r>
                        <a:rPr lang="en-US" sz="1200" b="1">
                          <a:latin typeface="Calibri"/>
                          <a:ea typeface="Calibri"/>
                          <a:cs typeface="Times New Roman"/>
                        </a:rPr>
                        <a:t>Active</a:t>
                      </a:r>
                    </a:p>
                  </a:txBody>
                  <a:tcPr marL="68580" marR="68580" marT="0" marB="0"/>
                </a:tc>
              </a:tr>
              <a:tr h="446022">
                <a:tc>
                  <a:txBody>
                    <a:bodyPr/>
                    <a:lstStyle/>
                    <a:p>
                      <a:pPr marL="342900" marR="0" lvl="0" indent="-342900">
                        <a:lnSpc>
                          <a:spcPct val="115000"/>
                        </a:lnSpc>
                        <a:spcBef>
                          <a:spcPts val="0"/>
                        </a:spcBef>
                        <a:spcAft>
                          <a:spcPts val="0"/>
                        </a:spcAft>
                        <a:buFont typeface="+mj-lt"/>
                        <a:buNone/>
                      </a:pPr>
                      <a:r>
                        <a:rPr lang="en-US" sz="1200" dirty="0" smtClean="0">
                          <a:latin typeface="Calibri"/>
                          <a:ea typeface="Calibri"/>
                          <a:cs typeface="Times New Roman"/>
                        </a:rPr>
                        <a:t>2.</a:t>
                      </a:r>
                      <a:endParaRPr lang="en-US" sz="12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1" dirty="0">
                          <a:latin typeface="Calibri"/>
                          <a:ea typeface="Calibri"/>
                          <a:cs typeface="Times New Roman"/>
                        </a:rPr>
                        <a:t>CPA Australia</a:t>
                      </a:r>
                    </a:p>
                  </a:txBody>
                  <a:tcPr marL="68580" marR="68580" marT="0" marB="0"/>
                </a:tc>
                <a:tc>
                  <a:txBody>
                    <a:bodyPr/>
                    <a:lstStyle/>
                    <a:p>
                      <a:pPr marL="0" marR="0">
                        <a:lnSpc>
                          <a:spcPct val="115000"/>
                        </a:lnSpc>
                        <a:spcBef>
                          <a:spcPts val="0"/>
                        </a:spcBef>
                        <a:spcAft>
                          <a:spcPts val="0"/>
                        </a:spcAft>
                      </a:pPr>
                      <a:r>
                        <a:rPr lang="en-US" sz="1200" b="1" dirty="0">
                          <a:latin typeface="Calibri"/>
                          <a:ea typeface="Calibri"/>
                          <a:cs typeface="Times New Roman"/>
                        </a:rPr>
                        <a:t>MRA</a:t>
                      </a:r>
                    </a:p>
                  </a:txBody>
                  <a:tcPr marL="68580" marR="68580" marT="0" marB="0"/>
                </a:tc>
                <a:tc>
                  <a:txBody>
                    <a:bodyPr/>
                    <a:lstStyle/>
                    <a:p>
                      <a:pPr marL="0" marR="0">
                        <a:lnSpc>
                          <a:spcPct val="115000"/>
                        </a:lnSpc>
                        <a:spcBef>
                          <a:spcPts val="0"/>
                        </a:spcBef>
                        <a:spcAft>
                          <a:spcPts val="0"/>
                        </a:spcAft>
                      </a:pPr>
                      <a:r>
                        <a:rPr lang="en-US" sz="1200" b="1">
                          <a:latin typeface="Calibri"/>
                          <a:ea typeface="Calibri"/>
                          <a:cs typeface="Times New Roman"/>
                        </a:rPr>
                        <a:t>Australia</a:t>
                      </a:r>
                    </a:p>
                  </a:txBody>
                  <a:tcPr marL="68580" marR="68580" marT="0" marB="0"/>
                </a:tc>
                <a:tc>
                  <a:txBody>
                    <a:bodyPr/>
                    <a:lstStyle/>
                    <a:p>
                      <a:pPr marL="0" marR="0">
                        <a:lnSpc>
                          <a:spcPct val="115000"/>
                        </a:lnSpc>
                        <a:spcBef>
                          <a:spcPts val="0"/>
                        </a:spcBef>
                        <a:spcAft>
                          <a:spcPts val="0"/>
                        </a:spcAft>
                      </a:pPr>
                      <a:r>
                        <a:rPr lang="en-US" sz="1200" b="1" dirty="0">
                          <a:latin typeface="Calibri"/>
                          <a:ea typeface="Calibri"/>
                          <a:cs typeface="Times New Roman"/>
                        </a:rPr>
                        <a:t>Active</a:t>
                      </a:r>
                    </a:p>
                  </a:txBody>
                  <a:tcPr marL="68580" marR="68580" marT="0" marB="0"/>
                </a:tc>
              </a:tr>
              <a:tr h="600080">
                <a:tc>
                  <a:txBody>
                    <a:bodyPr/>
                    <a:lstStyle/>
                    <a:p>
                      <a:pPr marL="342900" marR="0" lvl="0" indent="-342900">
                        <a:lnSpc>
                          <a:spcPct val="115000"/>
                        </a:lnSpc>
                        <a:spcBef>
                          <a:spcPts val="0"/>
                        </a:spcBef>
                        <a:spcAft>
                          <a:spcPts val="0"/>
                        </a:spcAft>
                        <a:buFont typeface="+mj-lt"/>
                        <a:buNone/>
                      </a:pPr>
                      <a:r>
                        <a:rPr lang="en-US" sz="1200" dirty="0" smtClean="0">
                          <a:latin typeface="Calibri"/>
                          <a:ea typeface="Calibri"/>
                          <a:cs typeface="Times New Roman"/>
                        </a:rPr>
                        <a:t>3.</a:t>
                      </a:r>
                      <a:endParaRPr lang="en-US" sz="12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1" dirty="0">
                          <a:latin typeface="Calibri"/>
                          <a:ea typeface="Calibri"/>
                          <a:cs typeface="Times New Roman"/>
                        </a:rPr>
                        <a:t>Chartered Accountants Australia &amp; New Zealand </a:t>
                      </a:r>
                    </a:p>
                  </a:txBody>
                  <a:tcPr marL="68580" marR="68580" marT="0" marB="0"/>
                </a:tc>
                <a:tc>
                  <a:txBody>
                    <a:bodyPr/>
                    <a:lstStyle/>
                    <a:p>
                      <a:pPr marL="0" marR="0">
                        <a:lnSpc>
                          <a:spcPct val="115000"/>
                        </a:lnSpc>
                        <a:spcBef>
                          <a:spcPts val="0"/>
                        </a:spcBef>
                        <a:spcAft>
                          <a:spcPts val="0"/>
                        </a:spcAft>
                      </a:pPr>
                      <a:r>
                        <a:rPr lang="en-US" sz="1200" b="1" dirty="0" err="1">
                          <a:latin typeface="Calibri"/>
                          <a:ea typeface="Calibri"/>
                          <a:cs typeface="Times New Roman"/>
                        </a:rPr>
                        <a:t>MoU</a:t>
                      </a:r>
                      <a:endParaRPr lang="en-US" sz="1200" b="1"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1" dirty="0">
                          <a:latin typeface="Calibri"/>
                          <a:ea typeface="Calibri"/>
                          <a:cs typeface="Times New Roman"/>
                        </a:rPr>
                        <a:t>Australia &amp; New Zealand</a:t>
                      </a:r>
                    </a:p>
                  </a:txBody>
                  <a:tcPr marL="68580" marR="68580" marT="0" marB="0"/>
                </a:tc>
                <a:tc>
                  <a:txBody>
                    <a:bodyPr/>
                    <a:lstStyle/>
                    <a:p>
                      <a:pPr marL="0" marR="0">
                        <a:lnSpc>
                          <a:spcPct val="115000"/>
                        </a:lnSpc>
                        <a:spcBef>
                          <a:spcPts val="0"/>
                        </a:spcBef>
                        <a:spcAft>
                          <a:spcPts val="0"/>
                        </a:spcAft>
                      </a:pPr>
                      <a:r>
                        <a:rPr lang="en-US" sz="1200" b="1" dirty="0" smtClean="0">
                          <a:latin typeface="Calibri"/>
                          <a:ea typeface="Calibri"/>
                          <a:cs typeface="Times New Roman"/>
                        </a:rPr>
                        <a:t>Under Governmental approval</a:t>
                      </a:r>
                      <a:endParaRPr lang="en-US" sz="1200" b="1" dirty="0">
                        <a:latin typeface="Calibri"/>
                        <a:ea typeface="Calibri"/>
                        <a:cs typeface="Times New Roman"/>
                      </a:endParaRPr>
                    </a:p>
                  </a:txBody>
                  <a:tcPr marL="68580" marR="68580" marT="0" marB="0"/>
                </a:tc>
              </a:tr>
              <a:tr h="523051">
                <a:tc>
                  <a:txBody>
                    <a:bodyPr/>
                    <a:lstStyle/>
                    <a:p>
                      <a:pPr marL="342900" marR="0" lvl="0" indent="-342900">
                        <a:lnSpc>
                          <a:spcPct val="115000"/>
                        </a:lnSpc>
                        <a:spcBef>
                          <a:spcPts val="0"/>
                        </a:spcBef>
                        <a:spcAft>
                          <a:spcPts val="0"/>
                        </a:spcAft>
                        <a:buFont typeface="+mj-lt"/>
                        <a:buNone/>
                      </a:pPr>
                      <a:r>
                        <a:rPr lang="en-US" sz="1200" dirty="0" smtClean="0">
                          <a:latin typeface="Calibri"/>
                          <a:ea typeface="Calibri"/>
                          <a:cs typeface="Times New Roman"/>
                        </a:rPr>
                        <a:t>4.</a:t>
                      </a:r>
                      <a:endParaRPr lang="en-US" sz="12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1">
                          <a:latin typeface="Calibri"/>
                          <a:ea typeface="Calibri"/>
                          <a:cs typeface="Times New Roman"/>
                        </a:rPr>
                        <a:t>CPA Ireland </a:t>
                      </a:r>
                    </a:p>
                  </a:txBody>
                  <a:tcPr marL="68580" marR="68580" marT="0" marB="0"/>
                </a:tc>
                <a:tc>
                  <a:txBody>
                    <a:bodyPr/>
                    <a:lstStyle/>
                    <a:p>
                      <a:pPr marL="0" marR="0">
                        <a:lnSpc>
                          <a:spcPct val="115000"/>
                        </a:lnSpc>
                        <a:spcBef>
                          <a:spcPts val="0"/>
                        </a:spcBef>
                        <a:spcAft>
                          <a:spcPts val="0"/>
                        </a:spcAft>
                      </a:pPr>
                      <a:r>
                        <a:rPr lang="en-US" sz="1200" b="1" dirty="0">
                          <a:latin typeface="Calibri"/>
                          <a:ea typeface="Calibri"/>
                          <a:cs typeface="Times New Roman"/>
                        </a:rPr>
                        <a:t>MRA</a:t>
                      </a:r>
                    </a:p>
                  </a:txBody>
                  <a:tcPr marL="68580" marR="68580" marT="0" marB="0"/>
                </a:tc>
                <a:tc>
                  <a:txBody>
                    <a:bodyPr/>
                    <a:lstStyle/>
                    <a:p>
                      <a:pPr marL="0" marR="0">
                        <a:lnSpc>
                          <a:spcPct val="115000"/>
                        </a:lnSpc>
                        <a:spcBef>
                          <a:spcPts val="0"/>
                        </a:spcBef>
                        <a:spcAft>
                          <a:spcPts val="0"/>
                        </a:spcAft>
                      </a:pPr>
                      <a:r>
                        <a:rPr lang="en-US" sz="1200" b="1" dirty="0">
                          <a:latin typeface="Calibri"/>
                          <a:ea typeface="Calibri"/>
                          <a:cs typeface="Times New Roman"/>
                        </a:rPr>
                        <a:t>Ireland</a:t>
                      </a:r>
                    </a:p>
                  </a:txBody>
                  <a:tcPr marL="68580" marR="68580" marT="0" marB="0"/>
                </a:tc>
                <a:tc>
                  <a:txBody>
                    <a:bodyPr/>
                    <a:lstStyle/>
                    <a:p>
                      <a:pPr marL="0" marR="0">
                        <a:lnSpc>
                          <a:spcPct val="115000"/>
                        </a:lnSpc>
                        <a:spcBef>
                          <a:spcPts val="0"/>
                        </a:spcBef>
                        <a:spcAft>
                          <a:spcPts val="0"/>
                        </a:spcAft>
                      </a:pPr>
                      <a:r>
                        <a:rPr lang="en-US" sz="1200" b="1" dirty="0" smtClean="0">
                          <a:latin typeface="Calibri"/>
                          <a:ea typeface="Calibri"/>
                          <a:cs typeface="Times New Roman"/>
                        </a:rPr>
                        <a:t>Under Governmental approval</a:t>
                      </a:r>
                      <a:endParaRPr lang="en-US" sz="1200" b="1" dirty="0">
                        <a:latin typeface="Calibri"/>
                        <a:ea typeface="Calibri"/>
                        <a:cs typeface="Times New Roman"/>
                      </a:endParaRPr>
                    </a:p>
                  </a:txBody>
                  <a:tcPr marL="68580" marR="68580" marT="0" marB="0"/>
                </a:tc>
              </a:tr>
              <a:tr h="435875">
                <a:tc>
                  <a:txBody>
                    <a:bodyPr/>
                    <a:lstStyle/>
                    <a:p>
                      <a:pPr marL="342900" marR="0" lvl="0" indent="-342900">
                        <a:lnSpc>
                          <a:spcPct val="115000"/>
                        </a:lnSpc>
                        <a:spcBef>
                          <a:spcPts val="0"/>
                        </a:spcBef>
                        <a:spcAft>
                          <a:spcPts val="0"/>
                        </a:spcAft>
                        <a:buFont typeface="+mj-lt"/>
                        <a:buNone/>
                      </a:pPr>
                      <a:r>
                        <a:rPr lang="en-US" sz="1200" dirty="0" smtClean="0">
                          <a:latin typeface="Calibri"/>
                          <a:ea typeface="Calibri"/>
                          <a:cs typeface="Times New Roman"/>
                        </a:rPr>
                        <a:t>5.</a:t>
                      </a:r>
                      <a:endParaRPr lang="en-US" sz="12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1">
                          <a:latin typeface="Calibri"/>
                          <a:ea typeface="Calibri"/>
                          <a:cs typeface="Times New Roman"/>
                        </a:rPr>
                        <a:t>CPA Canada</a:t>
                      </a:r>
                    </a:p>
                  </a:txBody>
                  <a:tcPr marL="68580" marR="68580" marT="0" marB="0"/>
                </a:tc>
                <a:tc>
                  <a:txBody>
                    <a:bodyPr/>
                    <a:lstStyle/>
                    <a:p>
                      <a:pPr marL="0" marR="0">
                        <a:lnSpc>
                          <a:spcPct val="115000"/>
                        </a:lnSpc>
                        <a:spcBef>
                          <a:spcPts val="0"/>
                        </a:spcBef>
                        <a:spcAft>
                          <a:spcPts val="0"/>
                        </a:spcAft>
                      </a:pPr>
                      <a:r>
                        <a:rPr lang="en-US" sz="1200" b="1">
                          <a:latin typeface="Calibri"/>
                          <a:ea typeface="Calibri"/>
                          <a:cs typeface="Times New Roman"/>
                        </a:rPr>
                        <a:t>MoU</a:t>
                      </a:r>
                    </a:p>
                  </a:txBody>
                  <a:tcPr marL="68580" marR="68580" marT="0" marB="0"/>
                </a:tc>
                <a:tc>
                  <a:txBody>
                    <a:bodyPr/>
                    <a:lstStyle/>
                    <a:p>
                      <a:pPr marL="0" marR="0">
                        <a:lnSpc>
                          <a:spcPct val="115000"/>
                        </a:lnSpc>
                        <a:spcBef>
                          <a:spcPts val="0"/>
                        </a:spcBef>
                        <a:spcAft>
                          <a:spcPts val="0"/>
                        </a:spcAft>
                      </a:pPr>
                      <a:r>
                        <a:rPr lang="en-US" sz="1200" b="1" dirty="0">
                          <a:latin typeface="Calibri"/>
                          <a:ea typeface="Calibri"/>
                          <a:cs typeface="Times New Roman"/>
                        </a:rPr>
                        <a:t>Canada</a:t>
                      </a:r>
                    </a:p>
                  </a:txBody>
                  <a:tcPr marL="68580" marR="68580" marT="0" marB="0"/>
                </a:tc>
                <a:tc>
                  <a:txBody>
                    <a:bodyPr/>
                    <a:lstStyle/>
                    <a:p>
                      <a:pPr marL="0" marR="0">
                        <a:lnSpc>
                          <a:spcPct val="115000"/>
                        </a:lnSpc>
                        <a:spcBef>
                          <a:spcPts val="0"/>
                        </a:spcBef>
                        <a:spcAft>
                          <a:spcPts val="0"/>
                        </a:spcAft>
                      </a:pPr>
                      <a:r>
                        <a:rPr lang="en-US" sz="1200" b="1" dirty="0">
                          <a:latin typeface="Calibri"/>
                          <a:ea typeface="Calibri"/>
                          <a:cs typeface="Times New Roman"/>
                        </a:rPr>
                        <a:t>Under </a:t>
                      </a:r>
                      <a:r>
                        <a:rPr lang="en-US" sz="1200" b="1" dirty="0" smtClean="0">
                          <a:latin typeface="Calibri"/>
                          <a:ea typeface="Calibri"/>
                          <a:cs typeface="Times New Roman"/>
                        </a:rPr>
                        <a:t>Renewal</a:t>
                      </a:r>
                      <a:endParaRPr lang="en-US" sz="1200" b="1" dirty="0">
                        <a:latin typeface="Calibri"/>
                        <a:ea typeface="Calibri"/>
                        <a:cs typeface="Times New Roman"/>
                      </a:endParaRPr>
                    </a:p>
                  </a:txBody>
                  <a:tcPr marL="68580" marR="68580" marT="0" marB="0"/>
                </a:tc>
              </a:tr>
              <a:tr h="523051">
                <a:tc>
                  <a:txBody>
                    <a:bodyPr/>
                    <a:lstStyle/>
                    <a:p>
                      <a:pPr marL="342900" marR="0" lvl="0" indent="-342900">
                        <a:lnSpc>
                          <a:spcPct val="115000"/>
                        </a:lnSpc>
                        <a:spcBef>
                          <a:spcPts val="0"/>
                        </a:spcBef>
                        <a:spcAft>
                          <a:spcPts val="0"/>
                        </a:spcAft>
                        <a:buFont typeface="+mj-lt"/>
                        <a:buNone/>
                      </a:pPr>
                      <a:r>
                        <a:rPr lang="en-US" sz="1200" dirty="0" smtClean="0">
                          <a:latin typeface="Calibri"/>
                          <a:ea typeface="Calibri"/>
                          <a:cs typeface="Times New Roman"/>
                        </a:rPr>
                        <a:t>6.</a:t>
                      </a:r>
                      <a:endParaRPr lang="en-US" sz="12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1">
                          <a:latin typeface="Calibri"/>
                          <a:ea typeface="Calibri"/>
                          <a:cs typeface="Times New Roman"/>
                        </a:rPr>
                        <a:t>The Institute of Chartered Accountants of Pakistan (ICAP)</a:t>
                      </a:r>
                    </a:p>
                  </a:txBody>
                  <a:tcPr marL="68580" marR="68580" marT="0" marB="0"/>
                </a:tc>
                <a:tc>
                  <a:txBody>
                    <a:bodyPr/>
                    <a:lstStyle/>
                    <a:p>
                      <a:pPr marL="0" marR="0">
                        <a:lnSpc>
                          <a:spcPct val="115000"/>
                        </a:lnSpc>
                        <a:spcBef>
                          <a:spcPts val="0"/>
                        </a:spcBef>
                        <a:spcAft>
                          <a:spcPts val="0"/>
                        </a:spcAft>
                      </a:pPr>
                      <a:r>
                        <a:rPr lang="en-US" sz="1200" b="1" dirty="0" err="1">
                          <a:latin typeface="Calibri"/>
                          <a:ea typeface="Calibri"/>
                          <a:cs typeface="Times New Roman"/>
                        </a:rPr>
                        <a:t>MoU</a:t>
                      </a:r>
                      <a:endParaRPr lang="en-US" sz="1200" b="1"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1" dirty="0">
                          <a:latin typeface="Calibri"/>
                          <a:ea typeface="Calibri"/>
                          <a:cs typeface="Times New Roman"/>
                        </a:rPr>
                        <a:t>Pakistan</a:t>
                      </a:r>
                    </a:p>
                  </a:txBody>
                  <a:tcPr marL="68580" marR="68580" marT="0" marB="0"/>
                </a:tc>
                <a:tc>
                  <a:txBody>
                    <a:bodyPr/>
                    <a:lstStyle/>
                    <a:p>
                      <a:pPr marL="0" marR="0">
                        <a:lnSpc>
                          <a:spcPct val="115000"/>
                        </a:lnSpc>
                        <a:spcBef>
                          <a:spcPts val="0"/>
                        </a:spcBef>
                        <a:spcAft>
                          <a:spcPts val="0"/>
                        </a:spcAft>
                      </a:pPr>
                      <a:r>
                        <a:rPr lang="en-US" sz="1200" b="1" dirty="0" smtClean="0">
                          <a:latin typeface="Calibri"/>
                          <a:ea typeface="Calibri"/>
                          <a:cs typeface="Times New Roman"/>
                        </a:rPr>
                        <a:t>Under Governmental approval</a:t>
                      </a:r>
                      <a:endParaRPr lang="en-US" sz="1200" b="1" dirty="0">
                        <a:latin typeface="Calibri"/>
                        <a:ea typeface="Calibri"/>
                        <a:cs typeface="Times New Roman"/>
                      </a:endParaRPr>
                    </a:p>
                  </a:txBody>
                  <a:tcPr marL="68580" marR="68580" marT="0" marB="0"/>
                </a:tc>
              </a:tr>
              <a:tr h="523051">
                <a:tc>
                  <a:txBody>
                    <a:bodyPr/>
                    <a:lstStyle/>
                    <a:p>
                      <a:pPr marL="342900" marR="0" lvl="0" indent="-342900">
                        <a:lnSpc>
                          <a:spcPct val="115000"/>
                        </a:lnSpc>
                        <a:spcBef>
                          <a:spcPts val="0"/>
                        </a:spcBef>
                        <a:spcAft>
                          <a:spcPts val="0"/>
                        </a:spcAft>
                        <a:buFont typeface="+mj-lt"/>
                        <a:buNone/>
                      </a:pPr>
                      <a:r>
                        <a:rPr lang="en-US" sz="1200" dirty="0" smtClean="0">
                          <a:latin typeface="Calibri"/>
                          <a:ea typeface="Calibri"/>
                          <a:cs typeface="Times New Roman"/>
                        </a:rPr>
                        <a:t>7.</a:t>
                      </a:r>
                      <a:endParaRPr lang="en-US" sz="12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1">
                          <a:latin typeface="Calibri"/>
                          <a:ea typeface="Calibri"/>
                          <a:cs typeface="Times New Roman"/>
                        </a:rPr>
                        <a:t>The Institute of Chartered Accountants of Nepal (ICAN)</a:t>
                      </a:r>
                    </a:p>
                  </a:txBody>
                  <a:tcPr marL="68580" marR="68580" marT="0" marB="0"/>
                </a:tc>
                <a:tc>
                  <a:txBody>
                    <a:bodyPr/>
                    <a:lstStyle/>
                    <a:p>
                      <a:pPr marL="0" marR="0">
                        <a:lnSpc>
                          <a:spcPct val="115000"/>
                        </a:lnSpc>
                        <a:spcBef>
                          <a:spcPts val="0"/>
                        </a:spcBef>
                        <a:spcAft>
                          <a:spcPts val="0"/>
                        </a:spcAft>
                      </a:pPr>
                      <a:r>
                        <a:rPr lang="en-US" sz="1200" b="1">
                          <a:latin typeface="Calibri"/>
                          <a:ea typeface="Calibri"/>
                          <a:cs typeface="Times New Roman"/>
                        </a:rPr>
                        <a:t>MoU</a:t>
                      </a:r>
                    </a:p>
                  </a:txBody>
                  <a:tcPr marL="68580" marR="68580" marT="0" marB="0"/>
                </a:tc>
                <a:tc>
                  <a:txBody>
                    <a:bodyPr/>
                    <a:lstStyle/>
                    <a:p>
                      <a:pPr marL="0" marR="0">
                        <a:lnSpc>
                          <a:spcPct val="115000"/>
                        </a:lnSpc>
                        <a:spcBef>
                          <a:spcPts val="0"/>
                        </a:spcBef>
                        <a:spcAft>
                          <a:spcPts val="0"/>
                        </a:spcAft>
                      </a:pPr>
                      <a:r>
                        <a:rPr lang="en-US" sz="1200" b="1" dirty="0">
                          <a:latin typeface="Calibri"/>
                          <a:ea typeface="Calibri"/>
                          <a:cs typeface="Times New Roman"/>
                        </a:rPr>
                        <a:t>Nepal</a:t>
                      </a:r>
                    </a:p>
                  </a:txBody>
                  <a:tcPr marL="68580" marR="68580" marT="0" marB="0"/>
                </a:tc>
                <a:tc>
                  <a:txBody>
                    <a:bodyPr/>
                    <a:lstStyle/>
                    <a:p>
                      <a:pPr marL="0" marR="0">
                        <a:lnSpc>
                          <a:spcPct val="115000"/>
                        </a:lnSpc>
                        <a:spcBef>
                          <a:spcPts val="0"/>
                        </a:spcBef>
                        <a:spcAft>
                          <a:spcPts val="0"/>
                        </a:spcAft>
                      </a:pPr>
                      <a:r>
                        <a:rPr lang="en-US" sz="1200" b="1" dirty="0" smtClean="0">
                          <a:latin typeface="Calibri"/>
                          <a:ea typeface="Calibri"/>
                          <a:cs typeface="Times New Roman"/>
                        </a:rPr>
                        <a:t>Under Renewal</a:t>
                      </a:r>
                      <a:endParaRPr lang="en-US" sz="1200" b="1" dirty="0">
                        <a:latin typeface="Calibri"/>
                        <a:ea typeface="Calibri"/>
                        <a:cs typeface="Times New Roman"/>
                      </a:endParaRPr>
                    </a:p>
                  </a:txBody>
                  <a:tcPr marL="68580" marR="68580" marT="0" marB="0"/>
                </a:tc>
              </a:tr>
              <a:tr h="751736">
                <a:tc>
                  <a:txBody>
                    <a:bodyPr/>
                    <a:lstStyle/>
                    <a:p>
                      <a:pPr marL="342900" marR="0" lvl="0" indent="-342900">
                        <a:lnSpc>
                          <a:spcPct val="115000"/>
                        </a:lnSpc>
                        <a:spcBef>
                          <a:spcPts val="0"/>
                        </a:spcBef>
                        <a:spcAft>
                          <a:spcPts val="0"/>
                        </a:spcAft>
                        <a:buFont typeface="+mj-lt"/>
                        <a:buNone/>
                      </a:pPr>
                      <a:r>
                        <a:rPr lang="en-US" sz="1200" dirty="0" smtClean="0">
                          <a:latin typeface="Calibri"/>
                          <a:ea typeface="Calibri"/>
                          <a:cs typeface="Times New Roman"/>
                        </a:rPr>
                        <a:t>8.</a:t>
                      </a:r>
                      <a:endParaRPr lang="en-US" sz="12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1">
                          <a:latin typeface="Calibri"/>
                          <a:ea typeface="Calibri"/>
                          <a:cs typeface="Times New Roman"/>
                        </a:rPr>
                        <a:t>The South African Institute of Chartered Accountants (SAICA) – </a:t>
                      </a:r>
                    </a:p>
                  </a:txBody>
                  <a:tcPr marL="68580" marR="68580" marT="0" marB="0"/>
                </a:tc>
                <a:tc>
                  <a:txBody>
                    <a:bodyPr/>
                    <a:lstStyle/>
                    <a:p>
                      <a:pPr marL="0" marR="0">
                        <a:lnSpc>
                          <a:spcPct val="115000"/>
                        </a:lnSpc>
                        <a:spcBef>
                          <a:spcPts val="0"/>
                        </a:spcBef>
                        <a:spcAft>
                          <a:spcPts val="0"/>
                        </a:spcAft>
                      </a:pPr>
                      <a:r>
                        <a:rPr lang="en-US" sz="1200" b="1">
                          <a:latin typeface="Calibri"/>
                          <a:ea typeface="Calibri"/>
                          <a:cs typeface="Times New Roman"/>
                        </a:rPr>
                        <a:t>MoU</a:t>
                      </a:r>
                    </a:p>
                  </a:txBody>
                  <a:tcPr marL="68580" marR="68580" marT="0" marB="0"/>
                </a:tc>
                <a:tc>
                  <a:txBody>
                    <a:bodyPr/>
                    <a:lstStyle/>
                    <a:p>
                      <a:pPr marL="0" marR="0">
                        <a:lnSpc>
                          <a:spcPct val="115000"/>
                        </a:lnSpc>
                        <a:spcBef>
                          <a:spcPts val="0"/>
                        </a:spcBef>
                        <a:spcAft>
                          <a:spcPts val="0"/>
                        </a:spcAft>
                      </a:pPr>
                      <a:r>
                        <a:rPr lang="en-US" sz="1200" b="1">
                          <a:latin typeface="Calibri"/>
                          <a:ea typeface="Calibri"/>
                          <a:cs typeface="Times New Roman"/>
                        </a:rPr>
                        <a:t>South Africa</a:t>
                      </a:r>
                    </a:p>
                  </a:txBody>
                  <a:tcPr marL="68580" marR="68580" marT="0" marB="0"/>
                </a:tc>
                <a:tc>
                  <a:txBody>
                    <a:bodyPr/>
                    <a:lstStyle/>
                    <a:p>
                      <a:pPr marL="0" marR="0">
                        <a:lnSpc>
                          <a:spcPct val="115000"/>
                        </a:lnSpc>
                        <a:spcBef>
                          <a:spcPts val="0"/>
                        </a:spcBef>
                        <a:spcAft>
                          <a:spcPts val="0"/>
                        </a:spcAft>
                      </a:pPr>
                      <a:r>
                        <a:rPr lang="en-US" sz="1200" b="1" dirty="0" smtClean="0">
                          <a:latin typeface="Calibri"/>
                          <a:ea typeface="Calibri"/>
                          <a:cs typeface="Times New Roman"/>
                        </a:rPr>
                        <a:t>Under Governmental approval</a:t>
                      </a:r>
                      <a:endParaRPr lang="en-US" sz="1200" b="1"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4294967295"/>
          </p:nvPr>
        </p:nvSpPr>
        <p:spPr>
          <a:xfrm>
            <a:off x="304800" y="990600"/>
            <a:ext cx="8686800" cy="5334000"/>
          </a:xfrm>
        </p:spPr>
        <p:txBody>
          <a:bodyPr/>
          <a:lstStyle/>
          <a:p>
            <a:pPr eaLnBrk="1" fontAlgn="t" hangingPunct="1">
              <a:buFont typeface="Wingdings" pitchFamily="2" charset="2"/>
              <a:buNone/>
              <a:defRPr/>
            </a:pPr>
            <a:endParaRPr lang="en-US" sz="1800" b="1" dirty="0" smtClean="0"/>
          </a:p>
          <a:p>
            <a:pPr eaLnBrk="1" fontAlgn="t" hangingPunct="1">
              <a:defRPr/>
            </a:pPr>
            <a:endParaRPr lang="en-US" sz="1800" b="1" dirty="0" smtClean="0"/>
          </a:p>
          <a:p>
            <a:pPr eaLnBrk="1" fontAlgn="t" hangingPunct="1">
              <a:defRPr/>
            </a:pPr>
            <a:endParaRPr lang="en-US" sz="1800" b="1" dirty="0" smtClean="0"/>
          </a:p>
          <a:p>
            <a:pPr eaLnBrk="1" fontAlgn="t" hangingPunct="1">
              <a:buFont typeface="Wingdings" pitchFamily="2" charset="2"/>
              <a:buNone/>
              <a:defRPr/>
            </a:pPr>
            <a:endParaRPr lang="en-US" sz="1800" b="1" dirty="0" smtClean="0"/>
          </a:p>
          <a:p>
            <a:pPr eaLnBrk="1" fontAlgn="t" hangingPunct="1">
              <a:defRPr/>
            </a:pPr>
            <a:endParaRPr lang="en-US" sz="1800" b="1" dirty="0" smtClean="0"/>
          </a:p>
          <a:p>
            <a:pPr eaLnBrk="1" fontAlgn="t" hangingPunct="1">
              <a:defRPr/>
            </a:pPr>
            <a:endParaRPr lang="en-US" sz="1800" b="1" dirty="0" smtClean="0"/>
          </a:p>
          <a:p>
            <a:pPr eaLnBrk="1" fontAlgn="t" hangingPunct="1">
              <a:defRPr/>
            </a:pPr>
            <a:endParaRPr lang="en-US" sz="1800" b="1" dirty="0" smtClean="0"/>
          </a:p>
          <a:p>
            <a:pPr eaLnBrk="1" fontAlgn="t" hangingPunct="1">
              <a:defRPr/>
            </a:pPr>
            <a:endParaRPr lang="en-US" sz="1800" b="1" dirty="0" smtClean="0"/>
          </a:p>
          <a:p>
            <a:pPr eaLnBrk="1" fontAlgn="t" hangingPunct="1">
              <a:defRPr/>
            </a:pPr>
            <a:endParaRPr lang="en-US" sz="1800" b="1" dirty="0" smtClean="0"/>
          </a:p>
          <a:p>
            <a:pPr eaLnBrk="1" fontAlgn="t" hangingPunct="1">
              <a:defRPr/>
            </a:pPr>
            <a:endParaRPr lang="en-US" sz="1800" b="1" dirty="0" smtClean="0"/>
          </a:p>
          <a:p>
            <a:pPr eaLnBrk="1" fontAlgn="t" hangingPunct="1">
              <a:defRPr/>
            </a:pPr>
            <a:endParaRPr lang="en-US" sz="1800" b="1" dirty="0" smtClean="0"/>
          </a:p>
          <a:p>
            <a:pPr eaLnBrk="1" fontAlgn="t" hangingPunct="1">
              <a:defRPr/>
            </a:pPr>
            <a:endParaRPr lang="en-US" sz="1800" b="1" dirty="0" smtClean="0"/>
          </a:p>
          <a:p>
            <a:pPr eaLnBrk="1" fontAlgn="t" hangingPunct="1">
              <a:defRPr/>
            </a:pPr>
            <a:endParaRPr lang="en-US" sz="1800" b="1" dirty="0" smtClean="0"/>
          </a:p>
          <a:p>
            <a:pPr eaLnBrk="1" fontAlgn="t" hangingPunct="1">
              <a:defRPr/>
            </a:pPr>
            <a:endParaRPr lang="en-US" sz="1800" b="1" dirty="0" smtClean="0"/>
          </a:p>
          <a:p>
            <a:pPr marL="365760" indent="-256032" algn="just" eaLnBrk="1" fontAlgn="auto" hangingPunct="1">
              <a:lnSpc>
                <a:spcPct val="80000"/>
              </a:lnSpc>
              <a:spcAft>
                <a:spcPts val="0"/>
              </a:spcAft>
              <a:buClr>
                <a:schemeClr val="accent3"/>
              </a:buClr>
              <a:buFont typeface="Wingdings" pitchFamily="2" charset="2"/>
              <a:buNone/>
              <a:defRPr/>
            </a:pPr>
            <a:endParaRPr lang="en-GB" sz="1800" b="1" dirty="0" smtClean="0">
              <a:solidFill>
                <a:schemeClr val="bg2">
                  <a:lumMod val="50000"/>
                </a:schemeClr>
              </a:solidFill>
              <a:effectLst/>
              <a:latin typeface="Palatino Linotype" pitchFamily="18" charset="0"/>
            </a:endParaRPr>
          </a:p>
          <a:p>
            <a:pPr marL="621792" lvl="1" indent="-246888" algn="just" eaLnBrk="1" fontAlgn="auto" hangingPunct="1">
              <a:lnSpc>
                <a:spcPct val="80000"/>
              </a:lnSpc>
              <a:spcBef>
                <a:spcPts val="324"/>
              </a:spcBef>
              <a:spcAft>
                <a:spcPts val="0"/>
              </a:spcAft>
              <a:buClr>
                <a:schemeClr val="accent4"/>
              </a:buClr>
              <a:buFont typeface="Wingdings" pitchFamily="2" charset="2"/>
              <a:buNone/>
              <a:defRPr/>
            </a:pPr>
            <a:endParaRPr lang="en-GB" b="1" dirty="0" smtClean="0">
              <a:solidFill>
                <a:schemeClr val="bg2">
                  <a:lumMod val="50000"/>
                </a:schemeClr>
              </a:solidFill>
              <a:effectLst/>
              <a:latin typeface="Palatino Linotype" pitchFamily="18" charset="0"/>
            </a:endParaRPr>
          </a:p>
          <a:p>
            <a:pPr algn="just" eaLnBrk="1" hangingPunct="1">
              <a:lnSpc>
                <a:spcPct val="80000"/>
              </a:lnSpc>
              <a:defRPr/>
            </a:pPr>
            <a:endParaRPr lang="en-US" sz="2000" b="1" dirty="0" smtClean="0">
              <a:solidFill>
                <a:schemeClr val="bg2">
                  <a:lumMod val="50000"/>
                </a:schemeClr>
              </a:solidFill>
              <a:effectLst/>
              <a:latin typeface="Palatino Linotype" pitchFamily="18" charset="0"/>
            </a:endParaRPr>
          </a:p>
          <a:p>
            <a:pPr algn="just" eaLnBrk="1" hangingPunct="1">
              <a:lnSpc>
                <a:spcPct val="80000"/>
              </a:lnSpc>
              <a:defRPr/>
            </a:pPr>
            <a:endParaRPr lang="en-US" sz="1900" b="1" dirty="0" smtClean="0">
              <a:solidFill>
                <a:schemeClr val="bg2">
                  <a:lumMod val="50000"/>
                </a:schemeClr>
              </a:solidFill>
              <a:effectLst/>
              <a:latin typeface="Times" pitchFamily="18" charset="0"/>
            </a:endParaRPr>
          </a:p>
          <a:p>
            <a:pPr algn="just" eaLnBrk="1" hangingPunct="1">
              <a:lnSpc>
                <a:spcPct val="80000"/>
              </a:lnSpc>
              <a:buFont typeface="Wingdings" pitchFamily="2" charset="2"/>
              <a:buNone/>
              <a:defRPr/>
            </a:pPr>
            <a:endParaRPr lang="en-US" sz="1900" b="1" dirty="0" smtClean="0">
              <a:solidFill>
                <a:schemeClr val="bg2">
                  <a:lumMod val="50000"/>
                </a:schemeClr>
              </a:solidFill>
              <a:effectLst/>
              <a:latin typeface="Times" pitchFamily="18" charset="0"/>
            </a:endParaRPr>
          </a:p>
          <a:p>
            <a:pPr algn="just" eaLnBrk="1" hangingPunct="1">
              <a:lnSpc>
                <a:spcPct val="80000"/>
              </a:lnSpc>
              <a:defRPr/>
            </a:pPr>
            <a:endParaRPr lang="en-US" sz="1900" b="1" dirty="0" smtClean="0">
              <a:solidFill>
                <a:schemeClr val="bg2">
                  <a:lumMod val="50000"/>
                </a:schemeClr>
              </a:solidFill>
              <a:effectLst/>
              <a:latin typeface="Times" pitchFamily="18" charset="0"/>
            </a:endParaRPr>
          </a:p>
          <a:p>
            <a:pPr algn="just" eaLnBrk="1" hangingPunct="1">
              <a:lnSpc>
                <a:spcPct val="80000"/>
              </a:lnSpc>
              <a:buFont typeface="Wingdings" pitchFamily="2" charset="2"/>
              <a:buNone/>
              <a:defRPr/>
            </a:pPr>
            <a:endParaRPr lang="en-US" sz="1900" b="1" dirty="0" smtClean="0">
              <a:solidFill>
                <a:schemeClr val="bg2">
                  <a:lumMod val="50000"/>
                </a:schemeClr>
              </a:solidFill>
              <a:effectLst/>
              <a:latin typeface="Times" pitchFamily="18" charset="0"/>
            </a:endParaRPr>
          </a:p>
        </p:txBody>
      </p:sp>
      <p:sp>
        <p:nvSpPr>
          <p:cNvPr id="44039" name="Rectangle 7"/>
          <p:cNvSpPr>
            <a:spLocks noChangeArrowheads="1"/>
          </p:cNvSpPr>
          <p:nvPr/>
        </p:nvSpPr>
        <p:spPr bwMode="auto">
          <a:xfrm>
            <a:off x="2209800" y="152400"/>
            <a:ext cx="5486400" cy="990600"/>
          </a:xfrm>
          <a:prstGeom prst="rect">
            <a:avLst/>
          </a:prstGeom>
          <a:noFill/>
          <a:ln w="9525">
            <a:noFill/>
            <a:miter lim="800000"/>
            <a:headEnd/>
            <a:tailEnd/>
          </a:ln>
          <a:effectLst/>
        </p:spPr>
        <p:txBody>
          <a:bodyPr anchor="ctr"/>
          <a:lstStyle/>
          <a:p>
            <a:pPr algn="ctr" eaLnBrk="1" hangingPunct="1">
              <a:defRPr/>
            </a:pPr>
            <a:r>
              <a:rPr lang="en-US" sz="2800" dirty="0">
                <a:solidFill>
                  <a:schemeClr val="bg2">
                    <a:lumMod val="50000"/>
                  </a:schemeClr>
                </a:solidFill>
                <a:effectLst>
                  <a:outerShdw blurRad="38100" dist="38100" dir="2700000" algn="tl">
                    <a:srgbClr val="000000"/>
                  </a:outerShdw>
                </a:effectLst>
                <a:latin typeface="Times" pitchFamily="18" charset="0"/>
              </a:rPr>
              <a:t>International </a:t>
            </a:r>
            <a:r>
              <a:rPr lang="en-US" sz="2800" dirty="0" smtClean="0">
                <a:solidFill>
                  <a:schemeClr val="bg2">
                    <a:lumMod val="50000"/>
                  </a:schemeClr>
                </a:solidFill>
                <a:effectLst>
                  <a:outerShdw blurRad="38100" dist="38100" dir="2700000" algn="tl">
                    <a:srgbClr val="000000"/>
                  </a:outerShdw>
                </a:effectLst>
                <a:latin typeface="Times" pitchFamily="18" charset="0"/>
              </a:rPr>
              <a:t>Initiatives Contd. </a:t>
            </a:r>
            <a:endParaRPr lang="en-US" sz="2800" dirty="0">
              <a:solidFill>
                <a:schemeClr val="bg2">
                  <a:lumMod val="50000"/>
                </a:schemeClr>
              </a:solidFill>
              <a:effectLst>
                <a:outerShdw blurRad="38100" dist="38100" dir="2700000" algn="tl">
                  <a:srgbClr val="000000"/>
                </a:outerShdw>
              </a:effectLst>
              <a:latin typeface="Times" pitchFamily="18" charset="0"/>
            </a:endParaRPr>
          </a:p>
        </p:txBody>
      </p:sp>
      <p:graphicFrame>
        <p:nvGraphicFramePr>
          <p:cNvPr id="6" name="Table 5"/>
          <p:cNvGraphicFramePr>
            <a:graphicFrameLocks noGrp="1"/>
          </p:cNvGraphicFramePr>
          <p:nvPr/>
        </p:nvGraphicFramePr>
        <p:xfrm>
          <a:off x="228600" y="1447800"/>
          <a:ext cx="8915400" cy="3024087"/>
        </p:xfrm>
        <a:graphic>
          <a:graphicData uri="http://schemas.openxmlformats.org/drawingml/2006/table">
            <a:tbl>
              <a:tblPr firstRow="1" bandRow="1">
                <a:tableStyleId>{5C22544A-7EE6-4342-B048-85BDC9FD1C3A}</a:tableStyleId>
              </a:tblPr>
              <a:tblGrid>
                <a:gridCol w="685800"/>
                <a:gridCol w="2880360"/>
                <a:gridCol w="1062990"/>
                <a:gridCol w="1714500"/>
                <a:gridCol w="2571750"/>
              </a:tblGrid>
              <a:tr h="751736">
                <a:tc>
                  <a:txBody>
                    <a:bodyPr/>
                    <a:lstStyle/>
                    <a:p>
                      <a:pPr marL="0" marR="0" algn="ctr">
                        <a:lnSpc>
                          <a:spcPct val="115000"/>
                        </a:lnSpc>
                        <a:spcBef>
                          <a:spcPts val="0"/>
                        </a:spcBef>
                        <a:spcAft>
                          <a:spcPts val="0"/>
                        </a:spcAft>
                      </a:pPr>
                      <a:r>
                        <a:rPr lang="en-US" sz="1200" b="1" dirty="0">
                          <a:latin typeface="Calibri"/>
                          <a:ea typeface="Calibri"/>
                          <a:cs typeface="Times New Roman"/>
                        </a:rPr>
                        <a:t>S. No</a:t>
                      </a:r>
                      <a:endParaRPr lang="en-US" sz="12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dirty="0">
                          <a:latin typeface="Calibri"/>
                          <a:ea typeface="Calibri"/>
                          <a:cs typeface="Times New Roman"/>
                        </a:rPr>
                        <a:t>Entered With</a:t>
                      </a:r>
                      <a:endParaRPr lang="en-US" sz="12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dirty="0">
                          <a:latin typeface="Calibri"/>
                          <a:ea typeface="Calibri"/>
                          <a:cs typeface="Times New Roman"/>
                        </a:rPr>
                        <a:t>Subject/Title</a:t>
                      </a:r>
                      <a:endParaRPr lang="en-US" sz="12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dirty="0">
                          <a:latin typeface="Calibri"/>
                          <a:ea typeface="Calibri"/>
                          <a:cs typeface="Times New Roman"/>
                        </a:rPr>
                        <a:t>Country/Group</a:t>
                      </a:r>
                      <a:endParaRPr lang="en-US" sz="12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dirty="0">
                          <a:latin typeface="Calibri"/>
                          <a:ea typeface="Calibri"/>
                          <a:cs typeface="Times New Roman"/>
                        </a:rPr>
                        <a:t>Status</a:t>
                      </a:r>
                      <a:endParaRPr lang="en-US" sz="1200" dirty="0">
                        <a:latin typeface="Calibri"/>
                        <a:ea typeface="Calibri"/>
                        <a:cs typeface="Times New Roman"/>
                      </a:endParaRPr>
                    </a:p>
                  </a:txBody>
                  <a:tcPr marL="68580" marR="68580" marT="0" marB="0"/>
                </a:tc>
              </a:tr>
              <a:tr h="703198">
                <a:tc>
                  <a:txBody>
                    <a:bodyPr/>
                    <a:lstStyle/>
                    <a:p>
                      <a:pPr marL="342900" marR="0" lvl="0" indent="-342900" algn="just">
                        <a:lnSpc>
                          <a:spcPct val="115000"/>
                        </a:lnSpc>
                        <a:spcBef>
                          <a:spcPts val="0"/>
                        </a:spcBef>
                        <a:spcAft>
                          <a:spcPts val="0"/>
                        </a:spcAft>
                        <a:buFont typeface="+mj-lt"/>
                        <a:buNone/>
                      </a:pPr>
                      <a:r>
                        <a:rPr lang="en-US" sz="1200" dirty="0" smtClean="0">
                          <a:latin typeface="Calibri"/>
                          <a:ea typeface="Calibri"/>
                          <a:cs typeface="Times New Roman"/>
                        </a:rPr>
                        <a:t>9.</a:t>
                      </a:r>
                      <a:endParaRPr lang="en-US" sz="1200" dirty="0" smtClean="0">
                        <a:latin typeface="Calibri"/>
                        <a:ea typeface="Calibri"/>
                        <a:cs typeface="Times New Roman"/>
                      </a:endParaRPr>
                    </a:p>
                  </a:txBody>
                  <a:tcPr marL="68580" marR="68580" marT="0" marB="0"/>
                </a:tc>
                <a:tc>
                  <a:txBody>
                    <a:bodyPr/>
                    <a:lstStyle/>
                    <a:p>
                      <a:pPr marL="164592" lvl="0" indent="-246888" algn="just" eaLnBrk="1" fontAlgn="auto" hangingPunct="1">
                        <a:lnSpc>
                          <a:spcPct val="80000"/>
                        </a:lnSpc>
                        <a:spcBef>
                          <a:spcPts val="324"/>
                        </a:spcBef>
                        <a:spcAft>
                          <a:spcPts val="0"/>
                        </a:spcAft>
                        <a:buFont typeface="Wingdings" pitchFamily="2" charset="2"/>
                        <a:buNone/>
                        <a:defRPr/>
                      </a:pPr>
                      <a:r>
                        <a:rPr lang="en-US" sz="1200" b="1" kern="1200" dirty="0" smtClean="0">
                          <a:solidFill>
                            <a:schemeClr val="dk1"/>
                          </a:solidFill>
                          <a:latin typeface="Calibri"/>
                          <a:ea typeface="Calibri"/>
                          <a:cs typeface="Times New Roman"/>
                        </a:rPr>
                        <a:t>National Board of Accountants and Auditors, Tanzania</a:t>
                      </a:r>
                    </a:p>
                    <a:p>
                      <a:pPr marL="621792" lvl="1" indent="-246888" algn="just" eaLnBrk="1" fontAlgn="auto" hangingPunct="1">
                        <a:lnSpc>
                          <a:spcPct val="80000"/>
                        </a:lnSpc>
                        <a:spcBef>
                          <a:spcPts val="324"/>
                        </a:spcBef>
                        <a:spcAft>
                          <a:spcPts val="0"/>
                        </a:spcAft>
                        <a:buNone/>
                        <a:defRPr/>
                      </a:pPr>
                      <a:endParaRPr lang="en-US" sz="1200" b="1" kern="1200" dirty="0" smtClean="0">
                        <a:solidFill>
                          <a:schemeClr val="dk1"/>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1">
                          <a:latin typeface="Calibri"/>
                          <a:ea typeface="Calibri"/>
                          <a:cs typeface="Times New Roman"/>
                        </a:rPr>
                        <a:t>MoU</a:t>
                      </a:r>
                    </a:p>
                  </a:txBody>
                  <a:tcPr marL="68580" marR="68580" marT="0" marB="0"/>
                </a:tc>
                <a:tc>
                  <a:txBody>
                    <a:bodyPr/>
                    <a:lstStyle/>
                    <a:p>
                      <a:pPr marL="0" marR="0">
                        <a:lnSpc>
                          <a:spcPct val="115000"/>
                        </a:lnSpc>
                        <a:spcBef>
                          <a:spcPts val="0"/>
                        </a:spcBef>
                        <a:spcAft>
                          <a:spcPts val="0"/>
                        </a:spcAft>
                      </a:pPr>
                      <a:r>
                        <a:rPr lang="en-US" sz="1200" b="1" dirty="0" smtClean="0">
                          <a:latin typeface="Calibri"/>
                          <a:ea typeface="Calibri"/>
                          <a:cs typeface="Times New Roman"/>
                        </a:rPr>
                        <a:t>Tanzania</a:t>
                      </a:r>
                      <a:endParaRPr lang="en-US" sz="1200" b="1"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1" dirty="0" smtClean="0">
                          <a:latin typeface="Calibri"/>
                          <a:ea typeface="Calibri"/>
                          <a:cs typeface="Times New Roman"/>
                        </a:rPr>
                        <a:t>Under Governmental approval</a:t>
                      </a:r>
                      <a:endParaRPr lang="en-US" sz="1200" b="1" dirty="0">
                        <a:latin typeface="Calibri"/>
                        <a:ea typeface="Calibri"/>
                        <a:cs typeface="Times New Roman"/>
                      </a:endParaRPr>
                    </a:p>
                  </a:txBody>
                  <a:tcPr marL="68580" marR="68580" marT="0" marB="0"/>
                </a:tc>
              </a:tr>
              <a:tr h="446022">
                <a:tc>
                  <a:txBody>
                    <a:bodyPr/>
                    <a:lstStyle/>
                    <a:p>
                      <a:pPr marL="164592" lvl="0" indent="-246888" algn="just" eaLnBrk="1" fontAlgn="auto" hangingPunct="1">
                        <a:lnSpc>
                          <a:spcPct val="80000"/>
                        </a:lnSpc>
                        <a:spcBef>
                          <a:spcPts val="324"/>
                        </a:spcBef>
                        <a:spcAft>
                          <a:spcPts val="0"/>
                        </a:spcAft>
                        <a:buFont typeface="Wingdings" pitchFamily="2" charset="2"/>
                        <a:buNone/>
                        <a:defRPr/>
                      </a:pPr>
                      <a:r>
                        <a:rPr lang="en-US" sz="1200" b="1" dirty="0" smtClean="0">
                          <a:latin typeface="Calibri"/>
                          <a:ea typeface="Calibri"/>
                          <a:cs typeface="Times New Roman"/>
                        </a:rPr>
                        <a:t>10.</a:t>
                      </a:r>
                    </a:p>
                    <a:p>
                      <a:pPr marL="621792" lvl="1" indent="-246888" algn="just" eaLnBrk="1" fontAlgn="auto" hangingPunct="1">
                        <a:lnSpc>
                          <a:spcPct val="80000"/>
                        </a:lnSpc>
                        <a:spcBef>
                          <a:spcPts val="324"/>
                        </a:spcBef>
                        <a:spcAft>
                          <a:spcPts val="0"/>
                        </a:spcAft>
                        <a:buFont typeface="Wingdings" pitchFamily="2" charset="2"/>
                        <a:buNone/>
                        <a:defRPr/>
                      </a:pPr>
                      <a:endParaRPr lang="en-US" sz="1200" b="1" dirty="0">
                        <a:latin typeface="Calibri"/>
                        <a:ea typeface="Calibri"/>
                        <a:cs typeface="Times New Roman"/>
                      </a:endParaRPr>
                    </a:p>
                  </a:txBody>
                  <a:tcPr marL="68580" marR="68580" marT="0" marB="0"/>
                </a:tc>
                <a:tc>
                  <a:txBody>
                    <a:bodyPr/>
                    <a:lstStyle/>
                    <a:p>
                      <a:pPr marL="164592" lvl="0" indent="-246888" algn="just" eaLnBrk="1" fontAlgn="auto" hangingPunct="1">
                        <a:lnSpc>
                          <a:spcPct val="80000"/>
                        </a:lnSpc>
                        <a:spcBef>
                          <a:spcPts val="324"/>
                        </a:spcBef>
                        <a:spcAft>
                          <a:spcPts val="0"/>
                        </a:spcAft>
                        <a:buFont typeface="Wingdings" pitchFamily="2" charset="2"/>
                        <a:buNone/>
                        <a:defRPr/>
                      </a:pPr>
                      <a:r>
                        <a:rPr lang="en-US" sz="1200" b="1" kern="1200" dirty="0" smtClean="0">
                          <a:solidFill>
                            <a:schemeClr val="dk1"/>
                          </a:solidFill>
                          <a:latin typeface="Calibri"/>
                          <a:ea typeface="Calibri"/>
                          <a:cs typeface="Times New Roman"/>
                        </a:rPr>
                        <a:t>CPA Kenya</a:t>
                      </a:r>
                      <a:endParaRPr lang="en-US" sz="1200" b="1" kern="1200" dirty="0">
                        <a:solidFill>
                          <a:schemeClr val="dk1"/>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1" dirty="0" err="1" smtClean="0">
                          <a:latin typeface="Calibri"/>
                          <a:ea typeface="Calibri"/>
                          <a:cs typeface="Times New Roman"/>
                        </a:rPr>
                        <a:t>MoU</a:t>
                      </a:r>
                      <a:endParaRPr lang="en-US" sz="1200" b="1"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1" dirty="0" smtClean="0">
                          <a:latin typeface="Calibri"/>
                          <a:ea typeface="Calibri"/>
                          <a:cs typeface="Times New Roman"/>
                        </a:rPr>
                        <a:t>Kenya</a:t>
                      </a:r>
                      <a:endParaRPr lang="en-US" sz="1200" b="1"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1" dirty="0" smtClean="0">
                          <a:latin typeface="Calibri"/>
                          <a:ea typeface="Calibri"/>
                          <a:cs typeface="Times New Roman"/>
                        </a:rPr>
                        <a:t>Under Governmental approval</a:t>
                      </a:r>
                      <a:endParaRPr lang="en-US" sz="1200" b="1" dirty="0">
                        <a:latin typeface="Calibri"/>
                        <a:ea typeface="Calibri"/>
                        <a:cs typeface="Times New Roman"/>
                      </a:endParaRPr>
                    </a:p>
                  </a:txBody>
                  <a:tcPr marL="68580" marR="68580" marT="0" marB="0"/>
                </a:tc>
              </a:tr>
              <a:tr h="600080">
                <a:tc>
                  <a:txBody>
                    <a:bodyPr/>
                    <a:lstStyle/>
                    <a:p>
                      <a:pPr marL="342900" marR="0" lvl="0" indent="-342900">
                        <a:lnSpc>
                          <a:spcPct val="115000"/>
                        </a:lnSpc>
                        <a:spcBef>
                          <a:spcPts val="0"/>
                        </a:spcBef>
                        <a:spcAft>
                          <a:spcPts val="0"/>
                        </a:spcAft>
                        <a:buFont typeface="+mj-lt"/>
                        <a:buNone/>
                      </a:pPr>
                      <a:r>
                        <a:rPr lang="en-US" sz="1200" dirty="0" smtClean="0">
                          <a:latin typeface="Calibri"/>
                          <a:ea typeface="Calibri"/>
                          <a:cs typeface="Times New Roman"/>
                        </a:rPr>
                        <a:t>11.</a:t>
                      </a:r>
                      <a:r>
                        <a:rPr lang="en-US" sz="1200" baseline="0" dirty="0" smtClean="0">
                          <a:latin typeface="Calibri"/>
                          <a:ea typeface="Calibri"/>
                          <a:cs typeface="Times New Roman"/>
                        </a:rPr>
                        <a:t> </a:t>
                      </a:r>
                      <a:endParaRPr lang="en-US" sz="12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1" kern="1200" dirty="0" smtClean="0">
                          <a:solidFill>
                            <a:schemeClr val="dk1"/>
                          </a:solidFill>
                          <a:latin typeface="Calibri"/>
                          <a:ea typeface="Calibri"/>
                          <a:cs typeface="Times New Roman"/>
                        </a:rPr>
                        <a:t>Saudi Organization for Certified Public Accountants (SOCPA)</a:t>
                      </a:r>
                      <a:endParaRPr lang="en-US" sz="1200" b="1" kern="1200" dirty="0">
                        <a:solidFill>
                          <a:schemeClr val="dk1"/>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1" dirty="0" err="1">
                          <a:latin typeface="Calibri"/>
                          <a:ea typeface="Calibri"/>
                          <a:cs typeface="Times New Roman"/>
                        </a:rPr>
                        <a:t>MoU</a:t>
                      </a:r>
                      <a:endParaRPr lang="en-US" sz="1200" b="1"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1" dirty="0" smtClean="0">
                          <a:latin typeface="Calibri"/>
                          <a:ea typeface="Calibri"/>
                          <a:cs typeface="Times New Roman"/>
                        </a:rPr>
                        <a:t>Saudi Arabia</a:t>
                      </a:r>
                      <a:endParaRPr lang="en-US" sz="1200" b="1"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1" dirty="0" smtClean="0">
                          <a:latin typeface="Calibri"/>
                          <a:ea typeface="Calibri"/>
                          <a:cs typeface="Times New Roman"/>
                        </a:rPr>
                        <a:t>Under Governmental approval</a:t>
                      </a:r>
                      <a:endParaRPr lang="en-US" sz="1200" b="1" dirty="0">
                        <a:latin typeface="Calibri"/>
                        <a:ea typeface="Calibri"/>
                        <a:cs typeface="Times New Roman"/>
                      </a:endParaRPr>
                    </a:p>
                  </a:txBody>
                  <a:tcPr marL="68580" marR="68580" marT="0" marB="0"/>
                </a:tc>
              </a:tr>
              <a:tr h="523051">
                <a:tc>
                  <a:txBody>
                    <a:bodyPr/>
                    <a:lstStyle/>
                    <a:p>
                      <a:pPr marL="342900" marR="0" lvl="0" indent="-342900">
                        <a:lnSpc>
                          <a:spcPct val="115000"/>
                        </a:lnSpc>
                        <a:spcBef>
                          <a:spcPts val="0"/>
                        </a:spcBef>
                        <a:spcAft>
                          <a:spcPts val="0"/>
                        </a:spcAft>
                        <a:buFont typeface="+mj-lt"/>
                        <a:buNone/>
                      </a:pPr>
                      <a:r>
                        <a:rPr lang="en-US" sz="1200" dirty="0" smtClean="0">
                          <a:latin typeface="Calibri"/>
                          <a:ea typeface="Calibri"/>
                          <a:cs typeface="Times New Roman"/>
                        </a:rPr>
                        <a:t>12.</a:t>
                      </a:r>
                      <a:r>
                        <a:rPr lang="en-US" sz="1200" baseline="0" dirty="0" smtClean="0">
                          <a:latin typeface="Calibri"/>
                          <a:ea typeface="Calibri"/>
                          <a:cs typeface="Times New Roman"/>
                        </a:rPr>
                        <a:t> </a:t>
                      </a:r>
                      <a:endParaRPr lang="en-US" sz="12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1" kern="1200" dirty="0" smtClean="0">
                          <a:solidFill>
                            <a:schemeClr val="dk1"/>
                          </a:solidFill>
                          <a:latin typeface="Calibri"/>
                          <a:ea typeface="Calibri"/>
                          <a:cs typeface="Times New Roman"/>
                        </a:rPr>
                        <a:t>CPA Afghanistan, DG Treasury, Ministry of Finance, Afghanistan</a:t>
                      </a:r>
                      <a:endParaRPr lang="en-US" sz="1200" b="1" kern="1200" dirty="0">
                        <a:solidFill>
                          <a:schemeClr val="dk1"/>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1" dirty="0" smtClean="0">
                          <a:latin typeface="Calibri"/>
                          <a:ea typeface="Calibri"/>
                          <a:cs typeface="Times New Roman"/>
                        </a:rPr>
                        <a:t>MOU</a:t>
                      </a:r>
                      <a:endParaRPr lang="en-US" sz="1200" b="1"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1" kern="1200" dirty="0" smtClean="0">
                          <a:solidFill>
                            <a:schemeClr val="dk1"/>
                          </a:solidFill>
                          <a:latin typeface="Calibri"/>
                          <a:ea typeface="Calibri"/>
                          <a:cs typeface="Times New Roman"/>
                        </a:rPr>
                        <a:t>Afghanistan</a:t>
                      </a:r>
                      <a:endParaRPr lang="en-US" sz="1200" b="1"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1" dirty="0" smtClean="0">
                          <a:latin typeface="Calibri"/>
                          <a:ea typeface="Calibri"/>
                          <a:cs typeface="Times New Roman"/>
                        </a:rPr>
                        <a:t>Under Governmental approval</a:t>
                      </a:r>
                      <a:endParaRPr lang="en-US" sz="1200" b="1"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4294967295"/>
          </p:nvPr>
        </p:nvSpPr>
        <p:spPr>
          <a:xfrm>
            <a:off x="457200" y="990600"/>
            <a:ext cx="8229600" cy="5334000"/>
          </a:xfrm>
        </p:spPr>
        <p:txBody>
          <a:bodyPr/>
          <a:lstStyle/>
          <a:p>
            <a:pPr algn="just" eaLnBrk="1" hangingPunct="1">
              <a:lnSpc>
                <a:spcPct val="80000"/>
              </a:lnSpc>
              <a:buFont typeface="Wingdings" pitchFamily="2" charset="2"/>
              <a:buNone/>
              <a:defRPr/>
            </a:pPr>
            <a:endParaRPr lang="en-US" sz="2000" b="1" dirty="0" smtClean="0">
              <a:solidFill>
                <a:schemeClr val="bg2">
                  <a:lumMod val="50000"/>
                </a:schemeClr>
              </a:solidFill>
              <a:effectLst/>
              <a:latin typeface="Times" pitchFamily="18" charset="0"/>
            </a:endParaRPr>
          </a:p>
          <a:p>
            <a:pPr marL="621792" lvl="1" indent="-246888" algn="just" eaLnBrk="1" fontAlgn="auto" hangingPunct="1">
              <a:lnSpc>
                <a:spcPct val="80000"/>
              </a:lnSpc>
              <a:spcBef>
                <a:spcPts val="324"/>
              </a:spcBef>
              <a:spcAft>
                <a:spcPts val="0"/>
              </a:spcAft>
              <a:buClr>
                <a:schemeClr val="accent4"/>
              </a:buClr>
              <a:buFont typeface="Wingdings" pitchFamily="2" charset="2"/>
              <a:buChar char="ü"/>
              <a:defRPr/>
            </a:pPr>
            <a:endParaRPr lang="en-GB" b="1" dirty="0" smtClean="0">
              <a:solidFill>
                <a:schemeClr val="bg2">
                  <a:lumMod val="50000"/>
                </a:schemeClr>
              </a:solidFill>
              <a:effectLst/>
              <a:latin typeface="Palatino Linotype" pitchFamily="18" charset="0"/>
            </a:endParaRPr>
          </a:p>
          <a:p>
            <a:pPr algn="just" eaLnBrk="1" hangingPunct="1">
              <a:lnSpc>
                <a:spcPct val="80000"/>
              </a:lnSpc>
              <a:defRPr/>
            </a:pPr>
            <a:endParaRPr lang="en-US" sz="2000" b="1" dirty="0" smtClean="0">
              <a:solidFill>
                <a:schemeClr val="bg2">
                  <a:lumMod val="50000"/>
                </a:schemeClr>
              </a:solidFill>
              <a:effectLst/>
              <a:latin typeface="Palatino Linotype" pitchFamily="18" charset="0"/>
            </a:endParaRPr>
          </a:p>
          <a:p>
            <a:pPr algn="just" eaLnBrk="1" hangingPunct="1">
              <a:lnSpc>
                <a:spcPct val="80000"/>
              </a:lnSpc>
              <a:defRPr/>
            </a:pPr>
            <a:endParaRPr lang="en-US" sz="1900" b="1" dirty="0" smtClean="0">
              <a:solidFill>
                <a:schemeClr val="bg2">
                  <a:lumMod val="50000"/>
                </a:schemeClr>
              </a:solidFill>
              <a:effectLst/>
              <a:latin typeface="Times" pitchFamily="18" charset="0"/>
            </a:endParaRPr>
          </a:p>
          <a:p>
            <a:pPr algn="just" eaLnBrk="1" hangingPunct="1">
              <a:lnSpc>
                <a:spcPct val="80000"/>
              </a:lnSpc>
              <a:buFont typeface="Wingdings" pitchFamily="2" charset="2"/>
              <a:buNone/>
              <a:defRPr/>
            </a:pPr>
            <a:endParaRPr lang="en-US" sz="1900" b="1" dirty="0" smtClean="0">
              <a:solidFill>
                <a:schemeClr val="bg2">
                  <a:lumMod val="50000"/>
                </a:schemeClr>
              </a:solidFill>
              <a:effectLst/>
              <a:latin typeface="Times" pitchFamily="18" charset="0"/>
            </a:endParaRPr>
          </a:p>
          <a:p>
            <a:pPr algn="just" eaLnBrk="1" hangingPunct="1">
              <a:lnSpc>
                <a:spcPct val="80000"/>
              </a:lnSpc>
              <a:defRPr/>
            </a:pPr>
            <a:endParaRPr lang="en-US" sz="1900" b="1" dirty="0" smtClean="0">
              <a:solidFill>
                <a:schemeClr val="bg2">
                  <a:lumMod val="50000"/>
                </a:schemeClr>
              </a:solidFill>
              <a:effectLst/>
              <a:latin typeface="Times" pitchFamily="18" charset="0"/>
            </a:endParaRPr>
          </a:p>
          <a:p>
            <a:pPr algn="just" eaLnBrk="1" hangingPunct="1">
              <a:lnSpc>
                <a:spcPct val="80000"/>
              </a:lnSpc>
              <a:buFont typeface="Wingdings" pitchFamily="2" charset="2"/>
              <a:buNone/>
              <a:defRPr/>
            </a:pPr>
            <a:endParaRPr lang="en-US" sz="1900" b="1" dirty="0" smtClean="0">
              <a:solidFill>
                <a:schemeClr val="bg2">
                  <a:lumMod val="50000"/>
                </a:schemeClr>
              </a:solidFill>
              <a:effectLst/>
              <a:latin typeface="Times" pitchFamily="18" charset="0"/>
            </a:endParaRPr>
          </a:p>
        </p:txBody>
      </p:sp>
      <p:sp>
        <p:nvSpPr>
          <p:cNvPr id="44039" name="Rectangle 7"/>
          <p:cNvSpPr>
            <a:spLocks noChangeArrowheads="1"/>
          </p:cNvSpPr>
          <p:nvPr/>
        </p:nvSpPr>
        <p:spPr bwMode="auto">
          <a:xfrm>
            <a:off x="2057400" y="381000"/>
            <a:ext cx="5181600" cy="457200"/>
          </a:xfrm>
          <a:prstGeom prst="rect">
            <a:avLst/>
          </a:prstGeom>
          <a:noFill/>
          <a:ln w="9525">
            <a:noFill/>
            <a:miter lim="800000"/>
            <a:headEnd/>
            <a:tailEnd/>
          </a:ln>
          <a:effectLst/>
        </p:spPr>
        <p:txBody>
          <a:bodyPr anchor="ctr"/>
          <a:lstStyle/>
          <a:p>
            <a:pPr algn="ctr" eaLnBrk="1" hangingPunct="1">
              <a:defRPr/>
            </a:pPr>
            <a:r>
              <a:rPr lang="en-US" sz="3500" dirty="0">
                <a:solidFill>
                  <a:schemeClr val="bg2">
                    <a:lumMod val="50000"/>
                  </a:schemeClr>
                </a:solidFill>
                <a:effectLst>
                  <a:outerShdw blurRad="38100" dist="38100" dir="2700000" algn="tl">
                    <a:srgbClr val="000000"/>
                  </a:outerShdw>
                </a:effectLst>
                <a:latin typeface="Times" pitchFamily="18" charset="0"/>
              </a:rPr>
              <a:t>International Initiatives (Technical)</a:t>
            </a:r>
          </a:p>
        </p:txBody>
      </p:sp>
      <p:graphicFrame>
        <p:nvGraphicFramePr>
          <p:cNvPr id="4" name="Table 3"/>
          <p:cNvGraphicFramePr>
            <a:graphicFrameLocks noGrp="1"/>
          </p:cNvGraphicFramePr>
          <p:nvPr/>
        </p:nvGraphicFramePr>
        <p:xfrm>
          <a:off x="152400" y="1371600"/>
          <a:ext cx="8839200" cy="5405124"/>
        </p:xfrm>
        <a:graphic>
          <a:graphicData uri="http://schemas.openxmlformats.org/drawingml/2006/table">
            <a:tbl>
              <a:tblPr firstRow="1" bandRow="1">
                <a:tableStyleId>{5C22544A-7EE6-4342-B048-85BDC9FD1C3A}</a:tableStyleId>
              </a:tblPr>
              <a:tblGrid>
                <a:gridCol w="679938"/>
                <a:gridCol w="2855742"/>
                <a:gridCol w="1053904"/>
                <a:gridCol w="1699846"/>
                <a:gridCol w="2549770"/>
              </a:tblGrid>
              <a:tr h="685800">
                <a:tc>
                  <a:txBody>
                    <a:bodyPr/>
                    <a:lstStyle/>
                    <a:p>
                      <a:pPr marL="0" marR="0" algn="ctr">
                        <a:lnSpc>
                          <a:spcPct val="115000"/>
                        </a:lnSpc>
                        <a:spcBef>
                          <a:spcPts val="0"/>
                        </a:spcBef>
                        <a:spcAft>
                          <a:spcPts val="0"/>
                        </a:spcAft>
                      </a:pPr>
                      <a:r>
                        <a:rPr lang="en-US" sz="1200" b="1" dirty="0">
                          <a:latin typeface="Calibri"/>
                          <a:ea typeface="Calibri"/>
                          <a:cs typeface="Times New Roman"/>
                        </a:rPr>
                        <a:t>S. No</a:t>
                      </a:r>
                      <a:endParaRPr lang="en-US" sz="12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dirty="0">
                          <a:latin typeface="Calibri"/>
                          <a:ea typeface="Calibri"/>
                          <a:cs typeface="Times New Roman"/>
                        </a:rPr>
                        <a:t>Entered With</a:t>
                      </a:r>
                      <a:endParaRPr lang="en-US" sz="12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dirty="0">
                          <a:latin typeface="Calibri"/>
                          <a:ea typeface="Calibri"/>
                          <a:cs typeface="Times New Roman"/>
                        </a:rPr>
                        <a:t>Subject/Title</a:t>
                      </a:r>
                      <a:endParaRPr lang="en-US" sz="12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dirty="0">
                          <a:latin typeface="Calibri"/>
                          <a:ea typeface="Calibri"/>
                          <a:cs typeface="Times New Roman"/>
                        </a:rPr>
                        <a:t>Country/Group</a:t>
                      </a:r>
                      <a:endParaRPr lang="en-US" sz="12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dirty="0">
                          <a:latin typeface="Calibri"/>
                          <a:ea typeface="Calibri"/>
                          <a:cs typeface="Times New Roman"/>
                        </a:rPr>
                        <a:t>Status</a:t>
                      </a:r>
                      <a:endParaRPr lang="en-US" sz="1200" dirty="0">
                        <a:latin typeface="Calibri"/>
                        <a:ea typeface="Calibri"/>
                        <a:cs typeface="Times New Roman"/>
                      </a:endParaRPr>
                    </a:p>
                  </a:txBody>
                  <a:tcPr marL="68580" marR="68580" marT="0" marB="0"/>
                </a:tc>
              </a:tr>
              <a:tr h="1187171">
                <a:tc>
                  <a:txBody>
                    <a:bodyPr/>
                    <a:lstStyle/>
                    <a:p>
                      <a:pPr marL="342900" marR="0" lvl="0" indent="-342900" algn="just">
                        <a:lnSpc>
                          <a:spcPct val="115000"/>
                        </a:lnSpc>
                        <a:spcBef>
                          <a:spcPts val="0"/>
                        </a:spcBef>
                        <a:spcAft>
                          <a:spcPts val="0"/>
                        </a:spcAft>
                        <a:buFont typeface="+mj-lt"/>
                        <a:buNone/>
                      </a:pPr>
                      <a:r>
                        <a:rPr lang="en-US" sz="1200" dirty="0" smtClean="0">
                          <a:latin typeface="Calibri"/>
                          <a:ea typeface="Calibri"/>
                          <a:cs typeface="Times New Roman"/>
                        </a:rPr>
                        <a:t>1.</a:t>
                      </a:r>
                    </a:p>
                  </a:txBody>
                  <a:tcPr marL="68580" marR="68580" marT="0" marB="0"/>
                </a:tc>
                <a:tc>
                  <a:txBody>
                    <a:bodyPr/>
                    <a:lstStyle/>
                    <a:p>
                      <a:pPr marL="0" marR="0">
                        <a:lnSpc>
                          <a:spcPct val="115000"/>
                        </a:lnSpc>
                        <a:spcBef>
                          <a:spcPts val="0"/>
                        </a:spcBef>
                        <a:spcAft>
                          <a:spcPts val="0"/>
                        </a:spcAft>
                      </a:pPr>
                      <a:r>
                        <a:rPr lang="en-US" sz="1200" b="1" dirty="0">
                          <a:latin typeface="Calibri"/>
                          <a:ea typeface="Calibri"/>
                          <a:cs typeface="Times New Roman"/>
                        </a:rPr>
                        <a:t>College of Banking &amp; Financial Studies, Oman </a:t>
                      </a:r>
                    </a:p>
                  </a:txBody>
                  <a:tcPr marL="68580" marR="68580" marT="0" marB="0"/>
                </a:tc>
                <a:tc>
                  <a:txBody>
                    <a:bodyPr/>
                    <a:lstStyle/>
                    <a:p>
                      <a:pPr marL="0" marR="0">
                        <a:lnSpc>
                          <a:spcPct val="115000"/>
                        </a:lnSpc>
                        <a:spcBef>
                          <a:spcPts val="0"/>
                        </a:spcBef>
                        <a:spcAft>
                          <a:spcPts val="0"/>
                        </a:spcAft>
                      </a:pPr>
                      <a:r>
                        <a:rPr lang="en-US" sz="1200" b="1">
                          <a:latin typeface="Calibri"/>
                          <a:ea typeface="Calibri"/>
                          <a:cs typeface="Times New Roman"/>
                        </a:rPr>
                        <a:t>MoU</a:t>
                      </a:r>
                    </a:p>
                  </a:txBody>
                  <a:tcPr marL="68580" marR="68580" marT="0" marB="0"/>
                </a:tc>
                <a:tc>
                  <a:txBody>
                    <a:bodyPr/>
                    <a:lstStyle/>
                    <a:p>
                      <a:pPr marL="0" marR="0">
                        <a:lnSpc>
                          <a:spcPct val="115000"/>
                        </a:lnSpc>
                        <a:spcBef>
                          <a:spcPts val="0"/>
                        </a:spcBef>
                        <a:spcAft>
                          <a:spcPts val="0"/>
                        </a:spcAft>
                      </a:pPr>
                      <a:r>
                        <a:rPr lang="en-US" sz="1200" b="1">
                          <a:latin typeface="Calibri"/>
                          <a:ea typeface="Calibri"/>
                          <a:cs typeface="Times New Roman"/>
                        </a:rPr>
                        <a:t>Oman</a:t>
                      </a:r>
                    </a:p>
                  </a:txBody>
                  <a:tcPr marL="68580" marR="68580" marT="0" marB="0"/>
                </a:tc>
                <a:tc>
                  <a:txBody>
                    <a:bodyPr/>
                    <a:lstStyle/>
                    <a:p>
                      <a:pPr marL="0" marR="0">
                        <a:lnSpc>
                          <a:spcPct val="115000"/>
                        </a:lnSpc>
                        <a:spcBef>
                          <a:spcPts val="0"/>
                        </a:spcBef>
                        <a:spcAft>
                          <a:spcPts val="0"/>
                        </a:spcAft>
                      </a:pPr>
                      <a:r>
                        <a:rPr lang="en-US" sz="1200" b="1" dirty="0" smtClean="0">
                          <a:latin typeface="Calibri"/>
                          <a:ea typeface="Calibri"/>
                          <a:cs typeface="Times New Roman"/>
                        </a:rPr>
                        <a:t>Active</a:t>
                      </a:r>
                      <a:endParaRPr lang="en-US" sz="1200" b="1" dirty="0">
                        <a:latin typeface="Calibri"/>
                        <a:ea typeface="Calibri"/>
                        <a:cs typeface="Times New Roman"/>
                      </a:endParaRPr>
                    </a:p>
                  </a:txBody>
                  <a:tcPr marL="68580" marR="68580" marT="0" marB="0"/>
                </a:tc>
              </a:tr>
              <a:tr h="752995">
                <a:tc>
                  <a:txBody>
                    <a:bodyPr/>
                    <a:lstStyle/>
                    <a:p>
                      <a:pPr marL="342900" marR="0" lvl="0" indent="-342900">
                        <a:lnSpc>
                          <a:spcPct val="115000"/>
                        </a:lnSpc>
                        <a:spcBef>
                          <a:spcPts val="0"/>
                        </a:spcBef>
                        <a:spcAft>
                          <a:spcPts val="0"/>
                        </a:spcAft>
                        <a:buFont typeface="+mj-lt"/>
                        <a:buNone/>
                      </a:pPr>
                      <a:r>
                        <a:rPr lang="en-US" sz="1200" dirty="0" smtClean="0">
                          <a:latin typeface="Calibri"/>
                          <a:ea typeface="Calibri"/>
                          <a:cs typeface="Times New Roman"/>
                        </a:rPr>
                        <a:t>2.</a:t>
                      </a:r>
                      <a:endParaRPr lang="en-US" sz="12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1" dirty="0">
                          <a:latin typeface="Calibri"/>
                          <a:ea typeface="Calibri"/>
                          <a:cs typeface="Times New Roman"/>
                        </a:rPr>
                        <a:t>Higher Colleges of Technology, Dubai </a:t>
                      </a:r>
                    </a:p>
                  </a:txBody>
                  <a:tcPr marL="68580" marR="68580" marT="0" marB="0"/>
                </a:tc>
                <a:tc>
                  <a:txBody>
                    <a:bodyPr/>
                    <a:lstStyle/>
                    <a:p>
                      <a:pPr marL="0" marR="0">
                        <a:lnSpc>
                          <a:spcPct val="115000"/>
                        </a:lnSpc>
                        <a:spcBef>
                          <a:spcPts val="0"/>
                        </a:spcBef>
                        <a:spcAft>
                          <a:spcPts val="0"/>
                        </a:spcAft>
                      </a:pPr>
                      <a:r>
                        <a:rPr lang="en-US" sz="1200" b="1">
                          <a:latin typeface="Calibri"/>
                          <a:ea typeface="Calibri"/>
                          <a:cs typeface="Times New Roman"/>
                        </a:rPr>
                        <a:t>MoU</a:t>
                      </a:r>
                    </a:p>
                  </a:txBody>
                  <a:tcPr marL="68580" marR="68580" marT="0" marB="0"/>
                </a:tc>
                <a:tc>
                  <a:txBody>
                    <a:bodyPr/>
                    <a:lstStyle/>
                    <a:p>
                      <a:pPr marL="0" marR="0">
                        <a:lnSpc>
                          <a:spcPct val="115000"/>
                        </a:lnSpc>
                        <a:spcBef>
                          <a:spcPts val="0"/>
                        </a:spcBef>
                        <a:spcAft>
                          <a:spcPts val="0"/>
                        </a:spcAft>
                      </a:pPr>
                      <a:r>
                        <a:rPr lang="en-US" sz="1200" b="1">
                          <a:latin typeface="Calibri"/>
                          <a:ea typeface="Calibri"/>
                          <a:cs typeface="Times New Roman"/>
                        </a:rPr>
                        <a:t>UAE</a:t>
                      </a:r>
                    </a:p>
                  </a:txBody>
                  <a:tcPr marL="68580" marR="68580" marT="0" marB="0"/>
                </a:tc>
                <a:tc>
                  <a:txBody>
                    <a:bodyPr/>
                    <a:lstStyle/>
                    <a:p>
                      <a:pPr marL="0" marR="0">
                        <a:lnSpc>
                          <a:spcPct val="115000"/>
                        </a:lnSpc>
                        <a:spcBef>
                          <a:spcPts val="0"/>
                        </a:spcBef>
                        <a:spcAft>
                          <a:spcPts val="0"/>
                        </a:spcAft>
                      </a:pPr>
                      <a:r>
                        <a:rPr lang="en-US" sz="1200" b="1" dirty="0" smtClean="0">
                          <a:latin typeface="Calibri"/>
                          <a:ea typeface="Calibri"/>
                          <a:cs typeface="Times New Roman"/>
                        </a:rPr>
                        <a:t>Under Renewal</a:t>
                      </a:r>
                      <a:endParaRPr lang="en-US" sz="1200" b="1" dirty="0">
                        <a:latin typeface="Calibri"/>
                        <a:ea typeface="Calibri"/>
                        <a:cs typeface="Times New Roman"/>
                      </a:endParaRPr>
                    </a:p>
                  </a:txBody>
                  <a:tcPr marL="68580" marR="68580" marT="0" marB="0"/>
                </a:tc>
              </a:tr>
              <a:tr h="1013082">
                <a:tc>
                  <a:txBody>
                    <a:bodyPr/>
                    <a:lstStyle/>
                    <a:p>
                      <a:pPr marL="342900" marR="0" lvl="0" indent="-342900">
                        <a:lnSpc>
                          <a:spcPct val="115000"/>
                        </a:lnSpc>
                        <a:spcBef>
                          <a:spcPts val="0"/>
                        </a:spcBef>
                        <a:spcAft>
                          <a:spcPts val="0"/>
                        </a:spcAft>
                        <a:buFont typeface="+mj-lt"/>
                        <a:buNone/>
                      </a:pPr>
                      <a:r>
                        <a:rPr lang="en-US" sz="1200" dirty="0" smtClean="0">
                          <a:latin typeface="Calibri"/>
                          <a:ea typeface="Calibri"/>
                          <a:cs typeface="Times New Roman"/>
                        </a:rPr>
                        <a:t>3.</a:t>
                      </a:r>
                      <a:endParaRPr lang="en-US" sz="12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1" dirty="0">
                          <a:latin typeface="Calibri"/>
                          <a:ea typeface="Calibri"/>
                          <a:cs typeface="Times New Roman"/>
                        </a:rPr>
                        <a:t>Saudi Organization for Certified Public Accountants (SOCPA) </a:t>
                      </a:r>
                    </a:p>
                  </a:txBody>
                  <a:tcPr marL="68580" marR="68580" marT="0" marB="0"/>
                </a:tc>
                <a:tc>
                  <a:txBody>
                    <a:bodyPr/>
                    <a:lstStyle/>
                    <a:p>
                      <a:pPr marL="0" marR="0">
                        <a:lnSpc>
                          <a:spcPct val="115000"/>
                        </a:lnSpc>
                        <a:spcBef>
                          <a:spcPts val="0"/>
                        </a:spcBef>
                        <a:spcAft>
                          <a:spcPts val="0"/>
                        </a:spcAft>
                      </a:pPr>
                      <a:r>
                        <a:rPr lang="en-US" sz="1200" b="1" dirty="0">
                          <a:latin typeface="Calibri"/>
                          <a:ea typeface="Calibri"/>
                          <a:cs typeface="Times New Roman"/>
                        </a:rPr>
                        <a:t>TC</a:t>
                      </a:r>
                    </a:p>
                  </a:txBody>
                  <a:tcPr marL="68580" marR="68580" marT="0" marB="0"/>
                </a:tc>
                <a:tc>
                  <a:txBody>
                    <a:bodyPr/>
                    <a:lstStyle/>
                    <a:p>
                      <a:pPr marL="0" marR="0">
                        <a:lnSpc>
                          <a:spcPct val="115000"/>
                        </a:lnSpc>
                        <a:spcBef>
                          <a:spcPts val="0"/>
                        </a:spcBef>
                        <a:spcAft>
                          <a:spcPts val="0"/>
                        </a:spcAft>
                      </a:pPr>
                      <a:r>
                        <a:rPr lang="en-US" sz="1200" b="1">
                          <a:latin typeface="Calibri"/>
                          <a:ea typeface="Calibri"/>
                          <a:cs typeface="Times New Roman"/>
                        </a:rPr>
                        <a:t>Saudi Arabia</a:t>
                      </a:r>
                    </a:p>
                  </a:txBody>
                  <a:tcPr marL="68580" marR="68580" marT="0" marB="0"/>
                </a:tc>
                <a:tc>
                  <a:txBody>
                    <a:bodyPr/>
                    <a:lstStyle/>
                    <a:p>
                      <a:pPr marL="0" marR="0">
                        <a:lnSpc>
                          <a:spcPct val="115000"/>
                        </a:lnSpc>
                        <a:spcBef>
                          <a:spcPts val="0"/>
                        </a:spcBef>
                        <a:spcAft>
                          <a:spcPts val="0"/>
                        </a:spcAft>
                      </a:pPr>
                      <a:r>
                        <a:rPr lang="en-US" sz="1200" b="1">
                          <a:latin typeface="Calibri"/>
                          <a:ea typeface="Calibri"/>
                          <a:cs typeface="Times New Roman"/>
                        </a:rPr>
                        <a:t>Active</a:t>
                      </a:r>
                    </a:p>
                  </a:txBody>
                  <a:tcPr marL="68580" marR="68580" marT="0" marB="0"/>
                </a:tc>
              </a:tr>
              <a:tr h="883038">
                <a:tc>
                  <a:txBody>
                    <a:bodyPr/>
                    <a:lstStyle/>
                    <a:p>
                      <a:pPr marL="342900" marR="0" lvl="0" indent="-342900">
                        <a:lnSpc>
                          <a:spcPct val="115000"/>
                        </a:lnSpc>
                        <a:spcBef>
                          <a:spcPts val="0"/>
                        </a:spcBef>
                        <a:spcAft>
                          <a:spcPts val="0"/>
                        </a:spcAft>
                        <a:buFont typeface="+mj-lt"/>
                        <a:buNone/>
                      </a:pPr>
                      <a:r>
                        <a:rPr lang="en-US" sz="1200" dirty="0" smtClean="0">
                          <a:latin typeface="Calibri"/>
                          <a:ea typeface="Calibri"/>
                          <a:cs typeface="Times New Roman"/>
                        </a:rPr>
                        <a:t>4.</a:t>
                      </a:r>
                      <a:endParaRPr lang="en-US" sz="12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1" dirty="0">
                          <a:latin typeface="Calibri"/>
                          <a:ea typeface="Calibri"/>
                          <a:cs typeface="Times New Roman"/>
                        </a:rPr>
                        <a:t>Accounting and Auditing Standards Board of Bhutan</a:t>
                      </a:r>
                    </a:p>
                  </a:txBody>
                  <a:tcPr marL="68580" marR="68580" marT="0" marB="0"/>
                </a:tc>
                <a:tc>
                  <a:txBody>
                    <a:bodyPr/>
                    <a:lstStyle/>
                    <a:p>
                      <a:pPr marL="0" marR="0">
                        <a:lnSpc>
                          <a:spcPct val="115000"/>
                        </a:lnSpc>
                        <a:spcBef>
                          <a:spcPts val="0"/>
                        </a:spcBef>
                        <a:spcAft>
                          <a:spcPts val="0"/>
                        </a:spcAft>
                      </a:pPr>
                      <a:r>
                        <a:rPr lang="en-US" sz="1200" b="1" dirty="0">
                          <a:latin typeface="Calibri"/>
                          <a:ea typeface="Calibri"/>
                          <a:cs typeface="Times New Roman"/>
                        </a:rPr>
                        <a:t>TC</a:t>
                      </a:r>
                    </a:p>
                  </a:txBody>
                  <a:tcPr marL="68580" marR="68580" marT="0" marB="0"/>
                </a:tc>
                <a:tc>
                  <a:txBody>
                    <a:bodyPr/>
                    <a:lstStyle/>
                    <a:p>
                      <a:pPr marL="0" marR="0">
                        <a:lnSpc>
                          <a:spcPct val="115000"/>
                        </a:lnSpc>
                        <a:spcBef>
                          <a:spcPts val="0"/>
                        </a:spcBef>
                        <a:spcAft>
                          <a:spcPts val="0"/>
                        </a:spcAft>
                      </a:pPr>
                      <a:r>
                        <a:rPr lang="en-US" sz="1200" b="1" dirty="0">
                          <a:latin typeface="Calibri"/>
                          <a:ea typeface="Calibri"/>
                          <a:cs typeface="Times New Roman"/>
                        </a:rPr>
                        <a:t>Bhutan</a:t>
                      </a:r>
                    </a:p>
                  </a:txBody>
                  <a:tcPr marL="68580" marR="68580" marT="0" marB="0"/>
                </a:tc>
                <a:tc>
                  <a:txBody>
                    <a:bodyPr/>
                    <a:lstStyle/>
                    <a:p>
                      <a:pPr marL="0" marR="0">
                        <a:lnSpc>
                          <a:spcPct val="115000"/>
                        </a:lnSpc>
                        <a:spcBef>
                          <a:spcPts val="0"/>
                        </a:spcBef>
                        <a:spcAft>
                          <a:spcPts val="1000"/>
                        </a:spcAft>
                      </a:pPr>
                      <a:r>
                        <a:rPr lang="en-US" sz="1200" b="1" dirty="0">
                          <a:latin typeface="Calibri"/>
                          <a:ea typeface="Calibri"/>
                          <a:cs typeface="Times New Roman"/>
                        </a:rPr>
                        <a:t>Active</a:t>
                      </a:r>
                    </a:p>
                  </a:txBody>
                  <a:tcPr marL="68580" marR="68580" marT="0" marB="0"/>
                </a:tc>
              </a:tr>
              <a:tr h="883038">
                <a:tc>
                  <a:txBody>
                    <a:bodyPr/>
                    <a:lstStyle/>
                    <a:p>
                      <a:pPr marL="342900" marR="0" lvl="0" indent="-342900">
                        <a:lnSpc>
                          <a:spcPct val="115000"/>
                        </a:lnSpc>
                        <a:spcBef>
                          <a:spcPts val="0"/>
                        </a:spcBef>
                        <a:spcAft>
                          <a:spcPts val="0"/>
                        </a:spcAft>
                        <a:buFont typeface="+mj-lt"/>
                        <a:buNone/>
                      </a:pPr>
                      <a:r>
                        <a:rPr lang="en-US" sz="1200" dirty="0" smtClean="0">
                          <a:latin typeface="Calibri"/>
                          <a:ea typeface="Calibri"/>
                          <a:cs typeface="Times New Roman"/>
                        </a:rPr>
                        <a:t>5.</a:t>
                      </a:r>
                      <a:endParaRPr lang="en-US" sz="12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1" kern="1200" dirty="0" smtClean="0">
                          <a:solidFill>
                            <a:schemeClr val="dk1"/>
                          </a:solidFill>
                          <a:latin typeface="Calibri"/>
                          <a:ea typeface="Calibri"/>
                          <a:cs typeface="Times New Roman"/>
                        </a:rPr>
                        <a:t>Information Systems Audit &amp; Control Association</a:t>
                      </a:r>
                      <a:endParaRPr lang="en-US" sz="1200" b="1" kern="1200" dirty="0">
                        <a:solidFill>
                          <a:schemeClr val="dk1"/>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1" dirty="0" smtClean="0">
                          <a:latin typeface="Calibri"/>
                          <a:ea typeface="Calibri"/>
                          <a:cs typeface="Times New Roman"/>
                        </a:rPr>
                        <a:t>License</a:t>
                      </a:r>
                      <a:r>
                        <a:rPr lang="en-US" sz="1200" b="1" baseline="0" dirty="0" smtClean="0">
                          <a:latin typeface="Calibri"/>
                          <a:ea typeface="Calibri"/>
                          <a:cs typeface="Times New Roman"/>
                        </a:rPr>
                        <a:t> Agreement</a:t>
                      </a:r>
                      <a:endParaRPr lang="en-US" sz="1200" b="1"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1" dirty="0" smtClean="0">
                          <a:latin typeface="Calibri"/>
                          <a:ea typeface="Calibri"/>
                          <a:cs typeface="Times New Roman"/>
                        </a:rPr>
                        <a:t>California, USA</a:t>
                      </a:r>
                      <a:endParaRPr lang="en-US" sz="1200" b="1" dirty="0">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200" b="1" dirty="0" smtClean="0">
                          <a:latin typeface="Calibri"/>
                          <a:ea typeface="Calibri"/>
                          <a:cs typeface="Times New Roman"/>
                        </a:rPr>
                        <a:t>Active</a:t>
                      </a:r>
                      <a:endParaRPr lang="en-US" sz="1200" b="1"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4294967295"/>
          </p:nvPr>
        </p:nvSpPr>
        <p:spPr>
          <a:xfrm>
            <a:off x="152400" y="1219200"/>
            <a:ext cx="8610600" cy="5257800"/>
          </a:xfrm>
        </p:spPr>
        <p:txBody>
          <a:bodyPr>
            <a:normAutofit/>
          </a:bodyPr>
          <a:lstStyle/>
          <a:p>
            <a:pPr marL="365760" indent="-256032" algn="just" eaLnBrk="1" fontAlgn="auto" hangingPunct="1">
              <a:spcAft>
                <a:spcPts val="0"/>
              </a:spcAft>
              <a:buClr>
                <a:schemeClr val="accent3"/>
              </a:buClr>
              <a:buFont typeface="Wingdings 3"/>
              <a:buChar char=""/>
              <a:defRPr/>
            </a:pPr>
            <a:endParaRPr lang="en-US" sz="2400" b="1" dirty="0" smtClean="0">
              <a:solidFill>
                <a:schemeClr val="bg2">
                  <a:lumMod val="50000"/>
                </a:schemeClr>
              </a:solidFill>
              <a:effectLst/>
            </a:endParaRPr>
          </a:p>
          <a:p>
            <a:pPr marL="365760" indent="-256032" algn="just" eaLnBrk="1" fontAlgn="auto" hangingPunct="1">
              <a:spcAft>
                <a:spcPts val="0"/>
              </a:spcAft>
              <a:buClr>
                <a:schemeClr val="accent3"/>
              </a:buClr>
              <a:buFont typeface="Wingdings 3"/>
              <a:buChar char=""/>
              <a:defRPr/>
            </a:pPr>
            <a:r>
              <a:rPr lang="en-US" sz="2400" b="1" dirty="0" smtClean="0">
                <a:solidFill>
                  <a:schemeClr val="bg2">
                    <a:lumMod val="50000"/>
                  </a:schemeClr>
                </a:solidFill>
                <a:effectLst/>
                <a:latin typeface="Palatino Linotype" pitchFamily="18" charset="0"/>
              </a:rPr>
              <a:t>Talks</a:t>
            </a:r>
            <a:r>
              <a:rPr lang="en-US" sz="2400" b="1" i="1" dirty="0" smtClean="0">
                <a:solidFill>
                  <a:schemeClr val="bg2">
                    <a:lumMod val="50000"/>
                  </a:schemeClr>
                </a:solidFill>
                <a:effectLst/>
                <a:latin typeface="Palatino Linotype" pitchFamily="18" charset="0"/>
              </a:rPr>
              <a:t> </a:t>
            </a:r>
            <a:r>
              <a:rPr lang="en-US" sz="2400" b="1" dirty="0" smtClean="0">
                <a:solidFill>
                  <a:schemeClr val="bg2">
                    <a:lumMod val="50000"/>
                  </a:schemeClr>
                </a:solidFill>
                <a:effectLst/>
                <a:latin typeface="Palatino Linotype" pitchFamily="18" charset="0"/>
              </a:rPr>
              <a:t>are</a:t>
            </a:r>
            <a:r>
              <a:rPr lang="en-US" sz="2400" b="1" i="1" dirty="0" smtClean="0">
                <a:solidFill>
                  <a:schemeClr val="bg2">
                    <a:lumMod val="50000"/>
                  </a:schemeClr>
                </a:solidFill>
                <a:effectLst/>
                <a:latin typeface="Palatino Linotype" pitchFamily="18" charset="0"/>
              </a:rPr>
              <a:t> </a:t>
            </a:r>
            <a:r>
              <a:rPr lang="en-US" sz="2400" b="1" dirty="0" smtClean="0">
                <a:solidFill>
                  <a:schemeClr val="bg2">
                    <a:lumMod val="50000"/>
                  </a:schemeClr>
                </a:solidFill>
                <a:effectLst/>
                <a:latin typeface="Palatino Linotype" pitchFamily="18" charset="0"/>
              </a:rPr>
              <a:t>progressively</a:t>
            </a:r>
            <a:r>
              <a:rPr lang="en-US" sz="2400" b="1" i="1" dirty="0" smtClean="0">
                <a:solidFill>
                  <a:schemeClr val="bg2">
                    <a:lumMod val="50000"/>
                  </a:schemeClr>
                </a:solidFill>
                <a:effectLst/>
                <a:latin typeface="Palatino Linotype" pitchFamily="18" charset="0"/>
              </a:rPr>
              <a:t> </a:t>
            </a:r>
            <a:r>
              <a:rPr lang="en-US" sz="2400" b="1" dirty="0" smtClean="0">
                <a:solidFill>
                  <a:schemeClr val="bg2">
                    <a:lumMod val="50000"/>
                  </a:schemeClr>
                </a:solidFill>
                <a:effectLst/>
                <a:latin typeface="Palatino Linotype" pitchFamily="18" charset="0"/>
              </a:rPr>
              <a:t>on</a:t>
            </a:r>
            <a:r>
              <a:rPr lang="en-US" sz="2400" b="1" i="1" dirty="0" smtClean="0">
                <a:solidFill>
                  <a:schemeClr val="bg2">
                    <a:lumMod val="50000"/>
                  </a:schemeClr>
                </a:solidFill>
                <a:effectLst/>
                <a:latin typeface="Palatino Linotype" pitchFamily="18" charset="0"/>
              </a:rPr>
              <a:t> </a:t>
            </a:r>
            <a:r>
              <a:rPr lang="en-US" sz="2400" b="1" dirty="0" smtClean="0">
                <a:solidFill>
                  <a:schemeClr val="bg2">
                    <a:lumMod val="50000"/>
                  </a:schemeClr>
                </a:solidFill>
                <a:effectLst/>
                <a:latin typeface="Palatino Linotype" pitchFamily="18" charset="0"/>
              </a:rPr>
              <a:t>with</a:t>
            </a:r>
            <a:r>
              <a:rPr lang="en-US" sz="2400" b="1" i="1" dirty="0" smtClean="0">
                <a:solidFill>
                  <a:schemeClr val="bg2">
                    <a:lumMod val="50000"/>
                  </a:schemeClr>
                </a:solidFill>
                <a:effectLst/>
                <a:latin typeface="Palatino Linotype" pitchFamily="18" charset="0"/>
              </a:rPr>
              <a:t> </a:t>
            </a:r>
            <a:r>
              <a:rPr lang="en-US" sz="2400" b="1" dirty="0" smtClean="0">
                <a:solidFill>
                  <a:schemeClr val="bg2">
                    <a:lumMod val="50000"/>
                  </a:schemeClr>
                </a:solidFill>
                <a:effectLst/>
                <a:latin typeface="Palatino Linotype" pitchFamily="18" charset="0"/>
              </a:rPr>
              <a:t>the</a:t>
            </a:r>
            <a:r>
              <a:rPr lang="en-US" sz="2400" b="1" i="1" dirty="0" smtClean="0">
                <a:solidFill>
                  <a:schemeClr val="bg2">
                    <a:lumMod val="50000"/>
                  </a:schemeClr>
                </a:solidFill>
                <a:effectLst/>
                <a:latin typeface="Palatino Linotype" pitchFamily="18" charset="0"/>
              </a:rPr>
              <a:t> </a:t>
            </a:r>
            <a:r>
              <a:rPr lang="en-US" sz="2400" b="1" dirty="0" smtClean="0">
                <a:solidFill>
                  <a:schemeClr val="bg2">
                    <a:lumMod val="50000"/>
                  </a:schemeClr>
                </a:solidFill>
                <a:effectLst/>
                <a:latin typeface="Palatino Linotype" pitchFamily="18" charset="0"/>
              </a:rPr>
              <a:t>following</a:t>
            </a:r>
            <a:r>
              <a:rPr lang="en-US" sz="2400" b="1" i="1" dirty="0" smtClean="0">
                <a:solidFill>
                  <a:schemeClr val="bg2">
                    <a:lumMod val="50000"/>
                  </a:schemeClr>
                </a:solidFill>
                <a:effectLst/>
                <a:latin typeface="Palatino Linotype" pitchFamily="18" charset="0"/>
              </a:rPr>
              <a:t> </a:t>
            </a:r>
            <a:r>
              <a:rPr lang="en-US" sz="2400" b="1" dirty="0" smtClean="0">
                <a:solidFill>
                  <a:schemeClr val="bg2">
                    <a:lumMod val="50000"/>
                  </a:schemeClr>
                </a:solidFill>
                <a:effectLst/>
                <a:latin typeface="Palatino Linotype" pitchFamily="18" charset="0"/>
              </a:rPr>
              <a:t>Accounting</a:t>
            </a:r>
            <a:r>
              <a:rPr lang="en-US" sz="2400" b="1" i="1" dirty="0" smtClean="0">
                <a:solidFill>
                  <a:schemeClr val="bg2">
                    <a:lumMod val="50000"/>
                  </a:schemeClr>
                </a:solidFill>
                <a:effectLst/>
                <a:latin typeface="Palatino Linotype" pitchFamily="18" charset="0"/>
              </a:rPr>
              <a:t> </a:t>
            </a:r>
            <a:r>
              <a:rPr lang="en-US" sz="2400" b="1" dirty="0" smtClean="0">
                <a:solidFill>
                  <a:schemeClr val="bg2">
                    <a:lumMod val="50000"/>
                  </a:schemeClr>
                </a:solidFill>
                <a:effectLst/>
                <a:latin typeface="Palatino Linotype" pitchFamily="18" charset="0"/>
              </a:rPr>
              <a:t>Institutes</a:t>
            </a:r>
            <a:r>
              <a:rPr lang="en-US" sz="2400" b="1" i="1" dirty="0" smtClean="0">
                <a:solidFill>
                  <a:schemeClr val="bg2">
                    <a:lumMod val="50000"/>
                  </a:schemeClr>
                </a:solidFill>
                <a:effectLst/>
                <a:latin typeface="Palatino Linotype" pitchFamily="18" charset="0"/>
              </a:rPr>
              <a:t> </a:t>
            </a:r>
            <a:r>
              <a:rPr lang="en-US" sz="2400" b="1" dirty="0" smtClean="0">
                <a:solidFill>
                  <a:schemeClr val="bg2">
                    <a:lumMod val="50000"/>
                  </a:schemeClr>
                </a:solidFill>
                <a:effectLst/>
                <a:latin typeface="Palatino Linotype" pitchFamily="18" charset="0"/>
              </a:rPr>
              <a:t>for</a:t>
            </a:r>
            <a:r>
              <a:rPr lang="en-US" sz="2400" b="1" i="1" dirty="0" smtClean="0">
                <a:solidFill>
                  <a:schemeClr val="bg2">
                    <a:lumMod val="50000"/>
                  </a:schemeClr>
                </a:solidFill>
                <a:effectLst/>
                <a:latin typeface="Palatino Linotype" pitchFamily="18" charset="0"/>
              </a:rPr>
              <a:t> </a:t>
            </a:r>
            <a:r>
              <a:rPr lang="en-US" sz="2400" b="1" dirty="0" smtClean="0">
                <a:solidFill>
                  <a:schemeClr val="bg2">
                    <a:lumMod val="50000"/>
                  </a:schemeClr>
                </a:solidFill>
                <a:effectLst/>
                <a:latin typeface="Palatino Linotype" pitchFamily="18" charset="0"/>
              </a:rPr>
              <a:t>signing MoU with ICAI:</a:t>
            </a:r>
          </a:p>
          <a:p>
            <a:pPr marL="365760" indent="-256032" algn="just" eaLnBrk="1" fontAlgn="auto" hangingPunct="1">
              <a:spcAft>
                <a:spcPts val="0"/>
              </a:spcAft>
              <a:buClr>
                <a:schemeClr val="accent3"/>
              </a:buClr>
              <a:buFont typeface="Wingdings 3"/>
              <a:buChar char=""/>
              <a:defRPr/>
            </a:pPr>
            <a:endParaRPr lang="en-US" sz="2400" b="1" dirty="0" smtClean="0">
              <a:solidFill>
                <a:schemeClr val="bg2">
                  <a:lumMod val="50000"/>
                </a:schemeClr>
              </a:solidFill>
              <a:effectLst/>
              <a:latin typeface="Palatino Linotype" pitchFamily="18" charset="0"/>
            </a:endParaRPr>
          </a:p>
          <a:p>
            <a:pPr marL="621792" lvl="1" indent="-246888" algn="just" eaLnBrk="1" fontAlgn="auto" hangingPunct="1">
              <a:lnSpc>
                <a:spcPct val="80000"/>
              </a:lnSpc>
              <a:spcBef>
                <a:spcPts val="324"/>
              </a:spcBef>
              <a:spcAft>
                <a:spcPts val="0"/>
              </a:spcAft>
              <a:buFont typeface="Wingdings" pitchFamily="2" charset="2"/>
              <a:buChar char="ü"/>
              <a:defRPr/>
            </a:pPr>
            <a:r>
              <a:rPr lang="en-US" sz="2400" b="1" dirty="0" smtClean="0">
                <a:solidFill>
                  <a:schemeClr val="bg2">
                    <a:lumMod val="50000"/>
                  </a:schemeClr>
                </a:solidFill>
                <a:effectLst/>
                <a:latin typeface="Palatino Linotype" pitchFamily="18" charset="0"/>
              </a:rPr>
              <a:t>The Institute of Chartered Accountants in Zimbabwe</a:t>
            </a:r>
          </a:p>
          <a:p>
            <a:pPr marL="621792" lvl="1" indent="-246888" algn="just" eaLnBrk="1" fontAlgn="auto" hangingPunct="1">
              <a:lnSpc>
                <a:spcPct val="80000"/>
              </a:lnSpc>
              <a:spcBef>
                <a:spcPts val="324"/>
              </a:spcBef>
              <a:spcAft>
                <a:spcPts val="0"/>
              </a:spcAft>
              <a:buNone/>
              <a:defRPr/>
            </a:pPr>
            <a:endParaRPr lang="en-US" sz="2400" b="1" dirty="0" smtClean="0">
              <a:solidFill>
                <a:schemeClr val="bg2">
                  <a:lumMod val="50000"/>
                </a:schemeClr>
              </a:solidFill>
              <a:effectLst/>
              <a:latin typeface="Palatino Linotype" pitchFamily="18" charset="0"/>
            </a:endParaRPr>
          </a:p>
          <a:p>
            <a:pPr marL="621792" lvl="1" indent="-246888" algn="just" eaLnBrk="1" fontAlgn="auto" hangingPunct="1">
              <a:spcBef>
                <a:spcPts val="324"/>
              </a:spcBef>
              <a:spcAft>
                <a:spcPts val="0"/>
              </a:spcAft>
              <a:buFont typeface="Wingdings" pitchFamily="2" charset="2"/>
              <a:buNone/>
              <a:defRPr/>
            </a:pPr>
            <a:endParaRPr lang="en-US" sz="2400" b="1" dirty="0" smtClean="0">
              <a:solidFill>
                <a:schemeClr val="bg2">
                  <a:lumMod val="50000"/>
                </a:schemeClr>
              </a:solidFill>
              <a:effectLst/>
              <a:latin typeface="Palatino Linotype" pitchFamily="18" charset="0"/>
            </a:endParaRPr>
          </a:p>
          <a:p>
            <a:pPr marL="621792" lvl="1" indent="-246888" algn="just" eaLnBrk="1" fontAlgn="auto" hangingPunct="1">
              <a:spcBef>
                <a:spcPts val="324"/>
              </a:spcBef>
              <a:spcAft>
                <a:spcPts val="0"/>
              </a:spcAft>
              <a:buFont typeface="Wingdings" pitchFamily="2" charset="2"/>
              <a:buChar char=""/>
              <a:defRPr/>
            </a:pPr>
            <a:endParaRPr lang="en-US" sz="1800" b="1" dirty="0" smtClean="0">
              <a:solidFill>
                <a:schemeClr val="bg2">
                  <a:lumMod val="50000"/>
                </a:schemeClr>
              </a:solidFill>
              <a:effectLst/>
              <a:latin typeface="Palatino Linotype" pitchFamily="18" charset="0"/>
            </a:endParaRPr>
          </a:p>
          <a:p>
            <a:pPr marL="621792" lvl="1" indent="-246888" algn="just" eaLnBrk="1" fontAlgn="auto" hangingPunct="1">
              <a:lnSpc>
                <a:spcPct val="80000"/>
              </a:lnSpc>
              <a:spcBef>
                <a:spcPts val="324"/>
              </a:spcBef>
              <a:spcAft>
                <a:spcPts val="0"/>
              </a:spcAft>
              <a:buFont typeface="Wingdings" pitchFamily="2" charset="2"/>
              <a:buChar char="ü"/>
              <a:defRPr/>
            </a:pPr>
            <a:endParaRPr lang="en-GB" b="1" dirty="0" smtClean="0">
              <a:solidFill>
                <a:schemeClr val="bg2">
                  <a:lumMod val="50000"/>
                </a:schemeClr>
              </a:solidFill>
              <a:effectLst/>
            </a:endParaRPr>
          </a:p>
          <a:p>
            <a:pPr marL="365760" indent="-256032" algn="just" eaLnBrk="1" fontAlgn="auto" hangingPunct="1">
              <a:lnSpc>
                <a:spcPct val="80000"/>
              </a:lnSpc>
              <a:spcAft>
                <a:spcPts val="0"/>
              </a:spcAft>
              <a:buClr>
                <a:schemeClr val="accent3"/>
              </a:buClr>
              <a:buFont typeface="Wingdings 3"/>
              <a:buChar char=""/>
              <a:defRPr/>
            </a:pPr>
            <a:endParaRPr lang="en-GB" sz="2400" b="1" dirty="0" smtClean="0">
              <a:solidFill>
                <a:schemeClr val="bg2">
                  <a:lumMod val="50000"/>
                </a:schemeClr>
              </a:solidFill>
              <a:effectLst/>
            </a:endParaRPr>
          </a:p>
          <a:p>
            <a:pPr marL="621792" lvl="1" indent="-246888" algn="just" eaLnBrk="1" fontAlgn="auto" hangingPunct="1">
              <a:lnSpc>
                <a:spcPct val="80000"/>
              </a:lnSpc>
              <a:spcBef>
                <a:spcPts val="324"/>
              </a:spcBef>
              <a:spcAft>
                <a:spcPts val="0"/>
              </a:spcAft>
              <a:buFont typeface="Wingdings" pitchFamily="2" charset="2"/>
              <a:buNone/>
              <a:defRPr/>
            </a:pPr>
            <a:endParaRPr lang="en-GB" b="1" dirty="0" smtClean="0">
              <a:solidFill>
                <a:schemeClr val="bg2">
                  <a:lumMod val="50000"/>
                </a:schemeClr>
              </a:solidFill>
              <a:effectLst/>
              <a:latin typeface="Palatino Linotype" pitchFamily="18" charset="0"/>
            </a:endParaRPr>
          </a:p>
        </p:txBody>
      </p:sp>
      <p:sp>
        <p:nvSpPr>
          <p:cNvPr id="17411" name="Rectangle 7"/>
          <p:cNvSpPr>
            <a:spLocks noChangeArrowheads="1"/>
          </p:cNvSpPr>
          <p:nvPr/>
        </p:nvSpPr>
        <p:spPr bwMode="auto">
          <a:xfrm>
            <a:off x="457200" y="381000"/>
            <a:ext cx="8458200" cy="838200"/>
          </a:xfrm>
          <a:prstGeom prst="rect">
            <a:avLst/>
          </a:prstGeom>
          <a:noFill/>
          <a:ln w="9525">
            <a:noFill/>
            <a:miter lim="800000"/>
            <a:headEnd/>
            <a:tailEnd/>
          </a:ln>
        </p:spPr>
        <p:txBody>
          <a:bodyPr anchor="ctr"/>
          <a:lstStyle/>
          <a:p>
            <a:pPr algn="ctr">
              <a:defRPr/>
            </a:pPr>
            <a:r>
              <a:rPr lang="en-US" sz="3500" b="1" cap="all" dirty="0" err="1">
                <a:ln w="500">
                  <a:solidFill>
                    <a:schemeClr val="tx2">
                      <a:shade val="20000"/>
                      <a:satMod val="120000"/>
                    </a:schemeClr>
                  </a:solidFill>
                </a:ln>
                <a:solidFill>
                  <a:schemeClr val="bg2">
                    <a:lumMod val="50000"/>
                  </a:schemeClr>
                </a:solidFill>
                <a:latin typeface="Times" pitchFamily="18" charset="0"/>
                <a:ea typeface="+mj-ea"/>
                <a:cs typeface="+mj-cs"/>
              </a:rPr>
              <a:t>MoU</a:t>
            </a:r>
            <a:r>
              <a:rPr lang="en-US" sz="3500" b="1" cap="all" dirty="0">
                <a:ln w="500">
                  <a:solidFill>
                    <a:schemeClr val="tx2">
                      <a:shade val="20000"/>
                      <a:satMod val="120000"/>
                    </a:schemeClr>
                  </a:solidFill>
                </a:ln>
                <a:solidFill>
                  <a:schemeClr val="bg2">
                    <a:lumMod val="50000"/>
                  </a:schemeClr>
                </a:solidFill>
                <a:latin typeface="Times" pitchFamily="18" charset="0"/>
                <a:ea typeface="+mj-ea"/>
                <a:cs typeface="+mj-cs"/>
              </a:rPr>
              <a:t> / MRA on anvil</a:t>
            </a:r>
          </a:p>
        </p:txBody>
      </p:sp>
    </p:spTree>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5"/>
          <p:cNvSpPr>
            <a:spLocks noGrp="1" noChangeArrowheads="1"/>
          </p:cNvSpPr>
          <p:nvPr>
            <p:ph type="body" idx="4294967295"/>
          </p:nvPr>
        </p:nvSpPr>
        <p:spPr>
          <a:xfrm>
            <a:off x="457200" y="1066800"/>
            <a:ext cx="8229600" cy="5257800"/>
          </a:xfrm>
        </p:spPr>
        <p:txBody>
          <a:bodyPr>
            <a:normAutofit fontScale="92500" lnSpcReduction="10000"/>
          </a:bodyPr>
          <a:lstStyle/>
          <a:p>
            <a:pPr algn="just" eaLnBrk="1" hangingPunct="1">
              <a:lnSpc>
                <a:spcPct val="90000"/>
              </a:lnSpc>
              <a:defRPr/>
            </a:pPr>
            <a:r>
              <a:rPr lang="en-US" sz="1900" b="1" dirty="0" smtClean="0">
                <a:solidFill>
                  <a:schemeClr val="bg2">
                    <a:lumMod val="50000"/>
                  </a:schemeClr>
                </a:solidFill>
                <a:effectLst/>
                <a:latin typeface="Times" pitchFamily="18" charset="0"/>
              </a:rPr>
              <a:t>‘Virtual Institute’ integrates all the regions and offices to present a unified view of the operations of the entire Institute through a single integrated enterprise system</a:t>
            </a:r>
          </a:p>
          <a:p>
            <a:pPr algn="just" eaLnBrk="1" hangingPunct="1">
              <a:lnSpc>
                <a:spcPct val="90000"/>
              </a:lnSpc>
              <a:defRPr/>
            </a:pPr>
            <a:r>
              <a:rPr lang="en-US" sz="1900" b="1" dirty="0" smtClean="0">
                <a:solidFill>
                  <a:schemeClr val="bg2">
                    <a:lumMod val="50000"/>
                  </a:schemeClr>
                </a:solidFill>
                <a:effectLst/>
                <a:latin typeface="Times" pitchFamily="18" charset="0"/>
              </a:rPr>
              <a:t>It FULFILLS the members and students right to convenience, comfort and make the benefits of Information Technology (IT) available to the members and students for rendering the Institute services online anywhere-anytime</a:t>
            </a:r>
          </a:p>
          <a:p>
            <a:pPr algn="just" eaLnBrk="1" hangingPunct="1">
              <a:lnSpc>
                <a:spcPct val="90000"/>
              </a:lnSpc>
              <a:defRPr/>
            </a:pPr>
            <a:r>
              <a:rPr lang="en-US" sz="1900" b="1" dirty="0" smtClean="0">
                <a:solidFill>
                  <a:schemeClr val="bg2">
                    <a:lumMod val="50000"/>
                  </a:schemeClr>
                </a:solidFill>
                <a:effectLst/>
                <a:latin typeface="Times" pitchFamily="18" charset="0"/>
              </a:rPr>
              <a:t>With this all operational functions of the institute have been brought onto a common intranet with seamless flow and availability of information</a:t>
            </a:r>
          </a:p>
          <a:p>
            <a:pPr algn="just" eaLnBrk="1" hangingPunct="1">
              <a:defRPr/>
            </a:pPr>
            <a:r>
              <a:rPr lang="en-US" sz="1900" b="1" dirty="0" smtClean="0">
                <a:solidFill>
                  <a:schemeClr val="bg2">
                    <a:lumMod val="50000"/>
                  </a:schemeClr>
                </a:solidFill>
                <a:effectLst/>
                <a:latin typeface="Times" pitchFamily="18" charset="0"/>
              </a:rPr>
              <a:t>Towards Tomorrow </a:t>
            </a:r>
            <a:r>
              <a:rPr lang="en-US" sz="1900" b="1" dirty="0" smtClean="0">
                <a:solidFill>
                  <a:schemeClr val="bg2">
                    <a:lumMod val="50000"/>
                  </a:schemeClr>
                </a:solidFill>
                <a:effectLst/>
                <a:latin typeface="Times" pitchFamily="18" charset="0"/>
                <a:sym typeface="Wingdings" pitchFamily="2" charset="2"/>
              </a:rPr>
              <a:t></a:t>
            </a:r>
            <a:r>
              <a:rPr lang="en-US" sz="1900" b="1" dirty="0" smtClean="0">
                <a:solidFill>
                  <a:schemeClr val="bg2">
                    <a:lumMod val="50000"/>
                  </a:schemeClr>
                </a:solidFill>
                <a:effectLst/>
                <a:latin typeface="Times" pitchFamily="18" charset="0"/>
              </a:rPr>
              <a:t> Today</a:t>
            </a:r>
          </a:p>
          <a:p>
            <a:pPr lvl="1" algn="just" eaLnBrk="1" hangingPunct="1">
              <a:defRPr/>
            </a:pPr>
            <a:r>
              <a:rPr lang="en-US" sz="1900" b="1" dirty="0" smtClean="0">
                <a:solidFill>
                  <a:schemeClr val="bg2">
                    <a:lumMod val="50000"/>
                  </a:schemeClr>
                </a:solidFill>
                <a:effectLst/>
                <a:latin typeface="Times" pitchFamily="18" charset="0"/>
              </a:rPr>
              <a:t>ICAI started IT initiative towards a bright future and is in it today</a:t>
            </a:r>
          </a:p>
          <a:p>
            <a:pPr algn="just" eaLnBrk="1" hangingPunct="1">
              <a:defRPr/>
            </a:pPr>
            <a:r>
              <a:rPr lang="en-US" sz="1900" b="1" dirty="0" smtClean="0">
                <a:solidFill>
                  <a:schemeClr val="bg2">
                    <a:lumMod val="50000"/>
                  </a:schemeClr>
                </a:solidFill>
                <a:effectLst/>
                <a:latin typeface="Times" pitchFamily="18" charset="0"/>
              </a:rPr>
              <a:t>ICAI Portal is effectively used to make a repository of information and knowledge accessible to the members, students and employees at the click of a button. </a:t>
            </a:r>
          </a:p>
          <a:p>
            <a:pPr algn="just" eaLnBrk="1" hangingPunct="1">
              <a:defRPr/>
            </a:pPr>
            <a:r>
              <a:rPr lang="en-US" sz="1900" b="1" dirty="0" smtClean="0">
                <a:solidFill>
                  <a:schemeClr val="bg2">
                    <a:lumMod val="50000"/>
                  </a:schemeClr>
                </a:solidFill>
                <a:effectLst/>
                <a:latin typeface="Times" pitchFamily="18" charset="0"/>
              </a:rPr>
              <a:t>The portal brings dynamic features to the content. It functions as a Global Gateway to ICAI. The portal’ provides a single interface to users for accessing Institute’s services taking into consideration security requirements.</a:t>
            </a:r>
          </a:p>
          <a:p>
            <a:pPr algn="just" eaLnBrk="1" hangingPunct="1">
              <a:lnSpc>
                <a:spcPct val="90000"/>
              </a:lnSpc>
              <a:defRPr/>
            </a:pPr>
            <a:endParaRPr lang="en-US" sz="1900" b="1" dirty="0" smtClean="0">
              <a:solidFill>
                <a:schemeClr val="bg2">
                  <a:lumMod val="50000"/>
                </a:schemeClr>
              </a:solidFill>
              <a:effectLst/>
              <a:latin typeface="Times" pitchFamily="18" charset="0"/>
            </a:endParaRPr>
          </a:p>
        </p:txBody>
      </p:sp>
      <p:sp>
        <p:nvSpPr>
          <p:cNvPr id="46086" name="Rectangle 6"/>
          <p:cNvSpPr>
            <a:spLocks noChangeArrowheads="1"/>
          </p:cNvSpPr>
          <p:nvPr/>
        </p:nvSpPr>
        <p:spPr bwMode="auto">
          <a:xfrm>
            <a:off x="685800" y="0"/>
            <a:ext cx="7391400" cy="1143000"/>
          </a:xfrm>
          <a:prstGeom prst="rect">
            <a:avLst/>
          </a:prstGeom>
          <a:noFill/>
          <a:ln w="9525">
            <a:noFill/>
            <a:miter lim="800000"/>
            <a:headEnd/>
            <a:tailEnd/>
          </a:ln>
          <a:effectLst/>
        </p:spPr>
        <p:txBody>
          <a:bodyPr anchor="ctr"/>
          <a:lstStyle/>
          <a:p>
            <a:pPr algn="ctr" eaLnBrk="1" hangingPunct="1">
              <a:defRPr/>
            </a:pPr>
            <a:r>
              <a:rPr lang="en-US" sz="4000" dirty="0">
                <a:solidFill>
                  <a:schemeClr val="bg2">
                    <a:lumMod val="50000"/>
                  </a:schemeClr>
                </a:solidFill>
                <a:effectLst>
                  <a:outerShdw blurRad="38100" dist="38100" dir="2700000" algn="tl">
                    <a:srgbClr val="000000"/>
                  </a:outerShdw>
                </a:effectLst>
                <a:latin typeface="Times" pitchFamily="18" charset="0"/>
              </a:rPr>
              <a:t>ICAI – Towards Virtual Institute</a:t>
            </a:r>
            <a:endParaRPr lang="en-US" sz="4200" dirty="0">
              <a:solidFill>
                <a:schemeClr val="bg2">
                  <a:lumMod val="50000"/>
                </a:schemeClr>
              </a:solidFill>
              <a:effectLst>
                <a:outerShdw blurRad="38100" dist="38100" dir="2700000" algn="tl">
                  <a:srgbClr val="000000"/>
                </a:outerShdw>
              </a:effectLst>
              <a:latin typeface="Times"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lstStyle/>
          <a:p>
            <a:r>
              <a:rPr lang="en-US" dirty="0" smtClean="0">
                <a:solidFill>
                  <a:schemeClr val="bg2">
                    <a:lumMod val="50000"/>
                  </a:schemeClr>
                </a:solidFill>
                <a:latin typeface="Times" pitchFamily="18" charset="0"/>
              </a:rPr>
              <a:t>Transformation journey</a:t>
            </a:r>
            <a:r>
              <a:rPr lang="en-US" sz="4800" dirty="0" smtClean="0">
                <a:solidFill>
                  <a:schemeClr val="bg2">
                    <a:lumMod val="50000"/>
                  </a:schemeClr>
                </a:solidFill>
                <a:latin typeface="Times" pitchFamily="18" charset="0"/>
              </a:rPr>
              <a:t/>
            </a:r>
            <a:br>
              <a:rPr lang="en-US" sz="4800" dirty="0" smtClean="0">
                <a:solidFill>
                  <a:schemeClr val="bg2">
                    <a:lumMod val="50000"/>
                  </a:schemeClr>
                </a:solidFill>
                <a:latin typeface="Times" pitchFamily="18" charset="0"/>
              </a:rPr>
            </a:br>
            <a:endParaRPr lang="en-IN" dirty="0"/>
          </a:p>
        </p:txBody>
      </p:sp>
      <p:sp>
        <p:nvSpPr>
          <p:cNvPr id="5" name="TextBox 4"/>
          <p:cNvSpPr txBox="1"/>
          <p:nvPr/>
        </p:nvSpPr>
        <p:spPr>
          <a:xfrm>
            <a:off x="0" y="914400"/>
            <a:ext cx="9144000" cy="6494085"/>
          </a:xfrm>
          <a:prstGeom prst="rect">
            <a:avLst/>
          </a:prstGeom>
          <a:noFill/>
        </p:spPr>
        <p:txBody>
          <a:bodyPr wrap="square" rtlCol="0">
            <a:spAutoFit/>
          </a:bodyPr>
          <a:lstStyle/>
          <a:p>
            <a:pPr marL="285750" indent="-285750" algn="just">
              <a:buFont typeface="Arial" panose="020B0604020202020204" pitchFamily="34" charset="0"/>
              <a:buChar char="•"/>
            </a:pPr>
            <a:r>
              <a:rPr lang="en-IN" sz="1600" b="1" dirty="0" smtClean="0">
                <a:solidFill>
                  <a:srgbClr val="0C0C0C"/>
                </a:solidFill>
                <a:latin typeface="Times"/>
              </a:rPr>
              <a:t>ICAI </a:t>
            </a:r>
            <a:r>
              <a:rPr lang="en-IN" sz="1600" b="1" dirty="0">
                <a:solidFill>
                  <a:srgbClr val="0C0C0C"/>
                </a:solidFill>
                <a:latin typeface="Times"/>
              </a:rPr>
              <a:t>will provide students, members, government, stakeholders with a centralized digital platform to improve and optimize the interactions with the Institute while ensuring high and improved turnaround in service times. ICAI will ensure complete visibility and accessibility to the information to the authorized end users ensuring its reliability and accuracy</a:t>
            </a:r>
            <a:r>
              <a:rPr lang="en-IN" sz="1600" b="1" dirty="0" smtClean="0">
                <a:solidFill>
                  <a:srgbClr val="0C0C0C"/>
                </a:solidFill>
                <a:latin typeface="Times"/>
              </a:rPr>
              <a:t>.</a:t>
            </a:r>
          </a:p>
          <a:p>
            <a:pPr marL="285750" indent="-285750" algn="just">
              <a:buFont typeface="Arial" panose="020B0604020202020204" pitchFamily="34" charset="0"/>
              <a:buChar char="•"/>
            </a:pPr>
            <a:r>
              <a:rPr lang="en-IN" sz="1600" b="1" dirty="0" smtClean="0">
                <a:solidFill>
                  <a:srgbClr val="0C0C0C"/>
                </a:solidFill>
                <a:latin typeface="Times"/>
              </a:rPr>
              <a:t>ICAI </a:t>
            </a:r>
            <a:r>
              <a:rPr lang="en-IN" sz="1600" b="1" dirty="0">
                <a:solidFill>
                  <a:srgbClr val="0C0C0C"/>
                </a:solidFill>
                <a:latin typeface="Times"/>
              </a:rPr>
              <a:t>will actively engage in building a reliable, available and secure infrastructure platform embracing Green computing principles across the value chain in its effort to reduce paper usage across its offices. ICAI will pioneer the adoption of Green Computing and set a benchmark across its peer Institutes in the world</a:t>
            </a:r>
            <a:r>
              <a:rPr lang="en-IN" sz="1600" b="1" dirty="0" smtClean="0">
                <a:solidFill>
                  <a:srgbClr val="0C0C0C"/>
                </a:solidFill>
                <a:latin typeface="Times"/>
              </a:rPr>
              <a:t>.</a:t>
            </a:r>
          </a:p>
          <a:p>
            <a:pPr marL="285750" indent="-285750" algn="just">
              <a:buFont typeface="Arial" panose="020B0604020202020204" pitchFamily="34" charset="0"/>
              <a:buChar char="•"/>
            </a:pPr>
            <a:r>
              <a:rPr lang="en-IN" sz="1600" b="1" dirty="0" smtClean="0">
                <a:solidFill>
                  <a:srgbClr val="0C0C0C"/>
                </a:solidFill>
                <a:latin typeface="Times"/>
              </a:rPr>
              <a:t>ICAI </a:t>
            </a:r>
            <a:r>
              <a:rPr lang="en-IN" sz="1600" b="1" dirty="0">
                <a:solidFill>
                  <a:srgbClr val="0C0C0C"/>
                </a:solidFill>
                <a:latin typeface="Times"/>
              </a:rPr>
              <a:t>will enable its employees across HO, RO and Branch offices to have visibility and access to the information with best of the breed user experience across all touch points. ICAI will actively pursue establishing a standard operating environment of its digital technology platform leveraging licensed software across all its offices thereby better optimizing the efficiencies of scale. ICAI will automate the processes and sub-process where possible to release time and energy of its employees from mundane / non-productive tasks into more productive tasks at the Institute</a:t>
            </a:r>
            <a:r>
              <a:rPr lang="en-IN" sz="1600" b="1" dirty="0" smtClean="0">
                <a:solidFill>
                  <a:srgbClr val="0C0C0C"/>
                </a:solidFill>
                <a:latin typeface="Times"/>
              </a:rPr>
              <a:t>.</a:t>
            </a:r>
          </a:p>
          <a:p>
            <a:pPr marL="285750" lvl="0" indent="-285750" algn="just">
              <a:buFont typeface="Arial" panose="020B0604020202020204" pitchFamily="34" charset="0"/>
              <a:buChar char="•"/>
            </a:pPr>
            <a:r>
              <a:rPr lang="en-IN" sz="1600" b="1" dirty="0">
                <a:solidFill>
                  <a:srgbClr val="0C0C0C"/>
                </a:solidFill>
                <a:latin typeface="Times"/>
              </a:rPr>
              <a:t>ICAI will aggressively pursue enablement of students and members</a:t>
            </a:r>
            <a:r>
              <a:rPr lang="en-US" sz="1600" b="1" dirty="0">
                <a:solidFill>
                  <a:srgbClr val="0C0C0C"/>
                </a:solidFill>
                <a:latin typeface="Times"/>
              </a:rPr>
              <a:t>, firms and other related entities</a:t>
            </a:r>
            <a:r>
              <a:rPr lang="en-IN" sz="1600" b="1" dirty="0">
                <a:solidFill>
                  <a:srgbClr val="0C0C0C"/>
                </a:solidFill>
                <a:latin typeface="Times"/>
              </a:rPr>
              <a:t> in the emerging areas of accounting and auditing profession thereby ensuring timely availability of professional skill sets in the marketplace leading to better distribution of the opportunity pie across the members and students of ICAI.ICAI considers Information Technology (IT) as one of the key enablers in this transformation journey and </a:t>
            </a:r>
            <a:r>
              <a:rPr lang="en-IN" sz="1600" b="1" dirty="0" smtClean="0">
                <a:solidFill>
                  <a:srgbClr val="0C0C0C"/>
                </a:solidFill>
                <a:latin typeface="Times"/>
              </a:rPr>
              <a:t>will frame </a:t>
            </a:r>
            <a:r>
              <a:rPr lang="en-IN" sz="1600" b="1" dirty="0">
                <a:solidFill>
                  <a:srgbClr val="0C0C0C"/>
                </a:solidFill>
                <a:latin typeface="Times"/>
              </a:rPr>
              <a:t>an IT Strategy and roadmap to realize the vision. ICAI looks forward to establishing a robust, secure, scalable, modular and reliable organizational IT infrastructure which can help realize the promise and vision of </a:t>
            </a:r>
            <a:r>
              <a:rPr lang="en-IN" sz="1600" b="1" dirty="0" smtClean="0">
                <a:solidFill>
                  <a:srgbClr val="0C0C0C"/>
                </a:solidFill>
                <a:latin typeface="Times"/>
              </a:rPr>
              <a:t>the Institute.</a:t>
            </a:r>
            <a:endParaRPr lang="en-IN" sz="1600" b="1" dirty="0">
              <a:solidFill>
                <a:srgbClr val="0C0C0C"/>
              </a:solidFill>
              <a:latin typeface="Times"/>
            </a:endParaRPr>
          </a:p>
          <a:p>
            <a:pPr marL="285750" indent="-285750" algn="just">
              <a:buFont typeface="Arial" panose="020B0604020202020204" pitchFamily="34" charset="0"/>
              <a:buChar char="•"/>
            </a:pPr>
            <a:endParaRPr lang="en-IN" sz="1600" b="1" dirty="0">
              <a:solidFill>
                <a:srgbClr val="0C0C0C"/>
              </a:solidFill>
              <a:latin typeface="Times"/>
            </a:endParaRPr>
          </a:p>
          <a:p>
            <a:pPr marL="285750" indent="-285750" algn="just">
              <a:buFont typeface="Arial" panose="020B0604020202020204" pitchFamily="34" charset="0"/>
              <a:buChar char="•"/>
            </a:pPr>
            <a:endParaRPr lang="en-IN" sz="1600" b="1" dirty="0">
              <a:solidFill>
                <a:srgbClr val="0C0C0C"/>
              </a:solidFill>
              <a:latin typeface="Times"/>
            </a:endParaRPr>
          </a:p>
        </p:txBody>
      </p:sp>
    </p:spTree>
    <p:extLst>
      <p:ext uri="{BB962C8B-B14F-4D97-AF65-F5344CB8AC3E}">
        <p14:creationId xmlns="" xmlns:p14="http://schemas.microsoft.com/office/powerpoint/2010/main" val="31481930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6" name="AutoShape 4"/>
          <p:cNvSpPr>
            <a:spLocks noChangeArrowheads="1"/>
          </p:cNvSpPr>
          <p:nvPr/>
        </p:nvSpPr>
        <p:spPr bwMode="auto">
          <a:xfrm>
            <a:off x="457200" y="1524000"/>
            <a:ext cx="8458200" cy="3200400"/>
          </a:xfrm>
          <a:prstGeom prst="horizontalScroll">
            <a:avLst>
              <a:gd name="adj" fmla="val 12500"/>
            </a:avLst>
          </a:prstGeom>
          <a:solidFill>
            <a:srgbClr val="EDF4F7"/>
          </a:solidFill>
          <a:ln w="9525">
            <a:solidFill>
              <a:schemeClr val="tx1"/>
            </a:solidFill>
            <a:round/>
            <a:headEnd/>
            <a:tailEnd/>
          </a:ln>
        </p:spPr>
        <p:txBody>
          <a:bodyPr wrap="none" anchor="ctr"/>
          <a:lstStyle/>
          <a:p>
            <a:pPr algn="r" eaLnBrk="1" hangingPunct="1"/>
            <a:endParaRPr lang="en-IN" sz="4000" b="1">
              <a:latin typeface="Arial" pitchFamily="34" charset="0"/>
            </a:endParaRPr>
          </a:p>
        </p:txBody>
      </p:sp>
      <p:sp>
        <p:nvSpPr>
          <p:cNvPr id="422917" name="Text Box 5"/>
          <p:cNvSpPr txBox="1">
            <a:spLocks noChangeArrowheads="1"/>
          </p:cNvSpPr>
          <p:nvPr/>
        </p:nvSpPr>
        <p:spPr bwMode="auto">
          <a:xfrm>
            <a:off x="685800" y="1981200"/>
            <a:ext cx="8229600" cy="2308225"/>
          </a:xfrm>
          <a:prstGeom prst="rect">
            <a:avLst/>
          </a:prstGeom>
          <a:noFill/>
          <a:ln w="9525">
            <a:noFill/>
            <a:miter lim="800000"/>
            <a:headEnd/>
            <a:tailEnd/>
          </a:ln>
        </p:spPr>
        <p:txBody>
          <a:bodyPr>
            <a:spAutoFit/>
          </a:bodyPr>
          <a:lstStyle/>
          <a:p>
            <a:pPr algn="ctr">
              <a:lnSpc>
                <a:spcPct val="90000"/>
              </a:lnSpc>
              <a:defRPr/>
            </a:pPr>
            <a:r>
              <a:rPr lang="en-US" sz="3500" dirty="0">
                <a:solidFill>
                  <a:schemeClr val="bg2">
                    <a:lumMod val="50000"/>
                  </a:schemeClr>
                </a:solidFill>
                <a:latin typeface="Impact" pitchFamily="34" charset="0"/>
                <a:cs typeface="Arial" charset="0"/>
              </a:rPr>
              <a:t>The Institute is responsive to the emerging challenges and constitutes new committees for effectively meeting newer challenges</a:t>
            </a:r>
          </a:p>
          <a:p>
            <a:pPr algn="ctr">
              <a:lnSpc>
                <a:spcPct val="90000"/>
              </a:lnSpc>
              <a:defRPr/>
            </a:pPr>
            <a:endParaRPr lang="en-US" sz="2000" dirty="0">
              <a:solidFill>
                <a:schemeClr val="bg2">
                  <a:lumMod val="50000"/>
                </a:schemeClr>
              </a:solidFill>
              <a:latin typeface="Impact" pitchFamily="34"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22916"/>
                                        </p:tgtEl>
                                        <p:attrNameLst>
                                          <p:attrName>style.visibility</p:attrName>
                                        </p:attrNameLst>
                                      </p:cBhvr>
                                      <p:to>
                                        <p:strVal val="visible"/>
                                      </p:to>
                                    </p:set>
                                    <p:anim calcmode="lin" valueType="num">
                                      <p:cBhvr additive="base">
                                        <p:cTn id="7" dur="500" fill="hold"/>
                                        <p:tgtEl>
                                          <p:spTgt spid="422916"/>
                                        </p:tgtEl>
                                        <p:attrNameLst>
                                          <p:attrName>ppt_x</p:attrName>
                                        </p:attrNameLst>
                                      </p:cBhvr>
                                      <p:tavLst>
                                        <p:tav tm="0">
                                          <p:val>
                                            <p:strVal val="0-#ppt_w/2"/>
                                          </p:val>
                                        </p:tav>
                                        <p:tav tm="100000">
                                          <p:val>
                                            <p:strVal val="#ppt_x"/>
                                          </p:val>
                                        </p:tav>
                                      </p:tavLst>
                                    </p:anim>
                                    <p:anim calcmode="lin" valueType="num">
                                      <p:cBhvr additive="base">
                                        <p:cTn id="8" dur="500" fill="hold"/>
                                        <p:tgtEl>
                                          <p:spTgt spid="4229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422917"/>
                                        </p:tgtEl>
                                        <p:attrNameLst>
                                          <p:attrName>style.visibility</p:attrName>
                                        </p:attrNameLst>
                                      </p:cBhvr>
                                      <p:to>
                                        <p:strVal val="visible"/>
                                      </p:to>
                                    </p:set>
                                    <p:animEffect transition="in" filter="dissolve">
                                      <p:cBhvr>
                                        <p:cTn id="12" dur="500"/>
                                        <p:tgtEl>
                                          <p:spTgt spid="422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16" grpId="0" animBg="1" autoUpdateAnimBg="0"/>
      <p:bldP spid="42291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8" name="Picture 6" descr="ICAILogoFinal"/>
          <p:cNvPicPr>
            <a:picLocks noChangeAspect="1" noChangeArrowheads="1"/>
          </p:cNvPicPr>
          <p:nvPr/>
        </p:nvPicPr>
        <p:blipFill>
          <a:blip r:embed="rId3"/>
          <a:srcRect/>
          <a:stretch>
            <a:fillRect/>
          </a:stretch>
        </p:blipFill>
        <p:spPr bwMode="auto">
          <a:xfrm>
            <a:off x="3708400" y="1676400"/>
            <a:ext cx="1625600" cy="1676400"/>
          </a:xfrm>
          <a:prstGeom prst="rect">
            <a:avLst/>
          </a:prstGeom>
          <a:noFill/>
          <a:ln w="9525">
            <a:noFill/>
            <a:miter lim="800000"/>
            <a:headEnd/>
            <a:tailEnd/>
          </a:ln>
        </p:spPr>
      </p:pic>
      <p:sp>
        <p:nvSpPr>
          <p:cNvPr id="33795" name="Text Box 7"/>
          <p:cNvSpPr txBox="1">
            <a:spLocks noChangeArrowheads="1"/>
          </p:cNvSpPr>
          <p:nvPr/>
        </p:nvSpPr>
        <p:spPr bwMode="auto">
          <a:xfrm>
            <a:off x="304800" y="3657600"/>
            <a:ext cx="8534400" cy="1673225"/>
          </a:xfrm>
          <a:prstGeom prst="rect">
            <a:avLst/>
          </a:prstGeom>
          <a:noFill/>
          <a:ln w="9525" algn="ctr">
            <a:noFill/>
            <a:miter lim="800000"/>
            <a:headEnd/>
            <a:tailEnd/>
          </a:ln>
        </p:spPr>
        <p:txBody>
          <a:bodyPr>
            <a:spAutoFit/>
          </a:bodyPr>
          <a:lstStyle/>
          <a:p>
            <a:pPr marL="342900" indent="-342900" algn="ctr"/>
            <a:r>
              <a:rPr lang="en-US" sz="2400" b="1">
                <a:solidFill>
                  <a:srgbClr val="000099"/>
                </a:solidFill>
                <a:latin typeface="Times" pitchFamily="18" charset="0"/>
              </a:rPr>
              <a:t>The Institute of Chartered Accountants of India</a:t>
            </a:r>
            <a:r>
              <a:rPr lang="en-US" sz="2400" b="1" i="1">
                <a:solidFill>
                  <a:srgbClr val="000099"/>
                </a:solidFill>
                <a:latin typeface="Times" pitchFamily="18" charset="0"/>
              </a:rPr>
              <a:t>                        </a:t>
            </a:r>
          </a:p>
          <a:p>
            <a:pPr marL="342900" indent="-342900" algn="ctr"/>
            <a:r>
              <a:rPr lang="en-US" sz="2400" b="1" i="1">
                <a:solidFill>
                  <a:srgbClr val="000099"/>
                </a:solidFill>
                <a:latin typeface="Times" pitchFamily="18" charset="0"/>
              </a:rPr>
              <a:t>				   </a:t>
            </a:r>
            <a:r>
              <a:rPr lang="en-US" sz="1600" b="1" i="1">
                <a:solidFill>
                  <a:srgbClr val="000099"/>
                </a:solidFill>
                <a:latin typeface="Times" pitchFamily="18" charset="0"/>
              </a:rPr>
              <a:t>[Set up by an Act of Parliament]</a:t>
            </a:r>
            <a:endParaRPr lang="en-US" sz="1600" b="1">
              <a:solidFill>
                <a:srgbClr val="000099"/>
              </a:solidFill>
              <a:latin typeface="Times" pitchFamily="18" charset="0"/>
            </a:endParaRPr>
          </a:p>
          <a:p>
            <a:pPr marL="342900" indent="-342900" algn="ctr"/>
            <a:endParaRPr lang="en-US" sz="1400" b="1">
              <a:solidFill>
                <a:srgbClr val="000099"/>
              </a:solidFill>
              <a:latin typeface="Times" pitchFamily="18" charset="0"/>
            </a:endParaRPr>
          </a:p>
          <a:p>
            <a:pPr marL="342900" indent="-342900" algn="ctr"/>
            <a:r>
              <a:rPr lang="en-US" sz="1400" b="1">
                <a:solidFill>
                  <a:srgbClr val="000099"/>
                </a:solidFill>
                <a:latin typeface="Times" pitchFamily="18" charset="0"/>
              </a:rPr>
              <a:t>“ICAI Bhawan”, Indraprastha Marg, New Delhi – 110 002.</a:t>
            </a:r>
          </a:p>
          <a:p>
            <a:pPr marL="342900" indent="-342900" algn="ctr"/>
            <a:r>
              <a:rPr lang="en-US" sz="1400" b="1">
                <a:solidFill>
                  <a:srgbClr val="000099"/>
                </a:solidFill>
                <a:latin typeface="Times" pitchFamily="18" charset="0"/>
              </a:rPr>
              <a:t>Phone: 91-11-39893989, 30110210</a:t>
            </a:r>
          </a:p>
          <a:p>
            <a:pPr marL="342900" indent="-342900" algn="ctr"/>
            <a:r>
              <a:rPr lang="en-US" sz="1400" b="1">
                <a:solidFill>
                  <a:srgbClr val="000099"/>
                </a:solidFill>
                <a:latin typeface="Times" pitchFamily="18" charset="0"/>
              </a:rPr>
              <a:t>Website: </a:t>
            </a:r>
            <a:r>
              <a:rPr lang="en-US" sz="1400" b="1">
                <a:solidFill>
                  <a:srgbClr val="000099"/>
                </a:solidFill>
                <a:latin typeface="Times" pitchFamily="18" charset="0"/>
                <a:hlinkClick r:id="rId4"/>
              </a:rPr>
              <a:t>www.icai.org</a:t>
            </a:r>
            <a:r>
              <a:rPr lang="en-US" sz="1400" b="1">
                <a:solidFill>
                  <a:srgbClr val="000099"/>
                </a:solidFill>
                <a:latin typeface="Times"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10598"/>
                                        </p:tgtEl>
                                        <p:attrNameLst>
                                          <p:attrName>style.visibility</p:attrName>
                                        </p:attrNameLst>
                                      </p:cBhvr>
                                      <p:to>
                                        <p:strVal val="visible"/>
                                      </p:to>
                                    </p:set>
                                    <p:anim calcmode="lin" valueType="num">
                                      <p:cBhvr>
                                        <p:cTn id="7" dur="500" fill="hold"/>
                                        <p:tgtEl>
                                          <p:spTgt spid="110598"/>
                                        </p:tgtEl>
                                        <p:attrNameLst>
                                          <p:attrName>ppt_w</p:attrName>
                                        </p:attrNameLst>
                                      </p:cBhvr>
                                      <p:tavLst>
                                        <p:tav tm="0">
                                          <p:val>
                                            <p:fltVal val="0"/>
                                          </p:val>
                                        </p:tav>
                                        <p:tav tm="100000">
                                          <p:val>
                                            <p:strVal val="#ppt_w"/>
                                          </p:val>
                                        </p:tav>
                                      </p:tavLst>
                                    </p:anim>
                                    <p:anim calcmode="lin" valueType="num">
                                      <p:cBhvr>
                                        <p:cTn id="8" dur="500" fill="hold"/>
                                        <p:tgtEl>
                                          <p:spTgt spid="1105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idx="4294967295"/>
          </p:nvPr>
        </p:nvSpPr>
        <p:spPr/>
        <p:txBody>
          <a:bodyPr/>
          <a:lstStyle/>
          <a:p>
            <a:pPr eaLnBrk="1" hangingPunct="1">
              <a:defRPr/>
            </a:pPr>
            <a:r>
              <a:rPr lang="en-US" dirty="0" smtClean="0">
                <a:solidFill>
                  <a:schemeClr val="accent4">
                    <a:lumMod val="10000"/>
                  </a:schemeClr>
                </a:solidFill>
                <a:latin typeface="Times" pitchFamily="18" charset="0"/>
              </a:rPr>
              <a:t>Profession in India</a:t>
            </a:r>
          </a:p>
        </p:txBody>
      </p:sp>
      <p:sp>
        <p:nvSpPr>
          <p:cNvPr id="6147" name="Rectangle 1027"/>
          <p:cNvSpPr>
            <a:spLocks noGrp="1" noChangeArrowheads="1"/>
          </p:cNvSpPr>
          <p:nvPr>
            <p:ph type="body" idx="4294967295"/>
          </p:nvPr>
        </p:nvSpPr>
        <p:spPr>
          <a:xfrm>
            <a:off x="457200" y="1828800"/>
            <a:ext cx="8229600" cy="4267200"/>
          </a:xfrm>
          <a:noFill/>
        </p:spPr>
        <p:txBody>
          <a:bodyPr/>
          <a:lstStyle/>
          <a:p>
            <a:pPr eaLnBrk="1" hangingPunct="1">
              <a:lnSpc>
                <a:spcPct val="90000"/>
              </a:lnSpc>
              <a:spcBef>
                <a:spcPct val="65000"/>
              </a:spcBef>
            </a:pPr>
            <a:r>
              <a:rPr lang="en-US" sz="1900" b="1" dirty="0" smtClean="0">
                <a:solidFill>
                  <a:schemeClr val="bg2"/>
                </a:solidFill>
                <a:effectLst/>
                <a:latin typeface="Times" pitchFamily="18" charset="0"/>
              </a:rPr>
              <a:t>265K+ Members spread throughout the country and in different parts of the world</a:t>
            </a:r>
          </a:p>
          <a:p>
            <a:pPr eaLnBrk="1" hangingPunct="1">
              <a:lnSpc>
                <a:spcPct val="90000"/>
              </a:lnSpc>
              <a:spcBef>
                <a:spcPct val="65000"/>
              </a:spcBef>
            </a:pPr>
            <a:r>
              <a:rPr lang="en-US" sz="1900" b="1" dirty="0" smtClean="0">
                <a:solidFill>
                  <a:schemeClr val="bg2"/>
                </a:solidFill>
                <a:effectLst/>
                <a:latin typeface="Times" pitchFamily="18" charset="0"/>
              </a:rPr>
              <a:t>Sizeable studentship base</a:t>
            </a:r>
          </a:p>
          <a:p>
            <a:pPr eaLnBrk="1" hangingPunct="1">
              <a:lnSpc>
                <a:spcPct val="90000"/>
              </a:lnSpc>
              <a:spcBef>
                <a:spcPct val="65000"/>
              </a:spcBef>
            </a:pPr>
            <a:r>
              <a:rPr lang="en-US" sz="1900" b="1" dirty="0" smtClean="0">
                <a:solidFill>
                  <a:schemeClr val="bg2"/>
                </a:solidFill>
                <a:effectLst/>
                <a:latin typeface="Times" pitchFamily="18" charset="0"/>
              </a:rPr>
              <a:t>Increase in percentage of members joining industry</a:t>
            </a:r>
          </a:p>
          <a:p>
            <a:pPr eaLnBrk="1" hangingPunct="1">
              <a:lnSpc>
                <a:spcPct val="90000"/>
              </a:lnSpc>
              <a:spcBef>
                <a:spcPct val="65000"/>
              </a:spcBef>
            </a:pPr>
            <a:r>
              <a:rPr lang="en-US" sz="1900" b="1" dirty="0" smtClean="0">
                <a:solidFill>
                  <a:schemeClr val="bg2"/>
                </a:solidFill>
                <a:effectLst/>
                <a:latin typeface="Times" pitchFamily="18" charset="0"/>
              </a:rPr>
              <a:t>Chartered Accountants are rendering services in every walk of economic life - Politics, Judiciary, Government, Agriculture, Corporate, NGOs</a:t>
            </a:r>
          </a:p>
          <a:p>
            <a:pPr eaLnBrk="1" hangingPunct="1">
              <a:lnSpc>
                <a:spcPct val="90000"/>
              </a:lnSpc>
              <a:spcBef>
                <a:spcPct val="65000"/>
              </a:spcBef>
            </a:pPr>
            <a:r>
              <a:rPr lang="en-US" sz="1900" b="1" dirty="0" smtClean="0">
                <a:solidFill>
                  <a:schemeClr val="bg2"/>
                </a:solidFill>
                <a:effectLst/>
                <a:latin typeface="Times" pitchFamily="18" charset="0"/>
              </a:rPr>
              <a:t>Profession is dominated by small firms</a:t>
            </a:r>
          </a:p>
          <a:p>
            <a:pPr eaLnBrk="1" hangingPunct="1">
              <a:lnSpc>
                <a:spcPct val="90000"/>
              </a:lnSpc>
              <a:spcBef>
                <a:spcPct val="65000"/>
              </a:spcBef>
            </a:pPr>
            <a:r>
              <a:rPr lang="en-US" sz="1900" b="1" dirty="0" smtClean="0">
                <a:solidFill>
                  <a:schemeClr val="bg2"/>
                </a:solidFill>
                <a:effectLst/>
                <a:latin typeface="Times" pitchFamily="18" charset="0"/>
              </a:rPr>
              <a:t>Increasing trends towards consolidation </a:t>
            </a:r>
          </a:p>
          <a:p>
            <a:pPr eaLnBrk="1" hangingPunct="1">
              <a:lnSpc>
                <a:spcPct val="90000"/>
              </a:lnSpc>
              <a:spcBef>
                <a:spcPct val="65000"/>
              </a:spcBef>
            </a:pPr>
            <a:r>
              <a:rPr lang="en-US" sz="1900" b="1" dirty="0" smtClean="0">
                <a:solidFill>
                  <a:schemeClr val="bg2"/>
                </a:solidFill>
                <a:effectLst/>
                <a:latin typeface="Times" pitchFamily="18" charset="0"/>
              </a:rPr>
              <a:t>Government of India looks at ICAI as Partner in Nation Building</a:t>
            </a:r>
          </a:p>
          <a:p>
            <a:pPr eaLnBrk="1" hangingPunct="1">
              <a:lnSpc>
                <a:spcPct val="90000"/>
              </a:lnSpc>
            </a:pPr>
            <a:endParaRPr lang="en-US" sz="1900" b="1" dirty="0" smtClean="0">
              <a:effectLst/>
              <a:latin typeface="Times" pitchFamily="18" charset="0"/>
            </a:endParaRPr>
          </a:p>
          <a:p>
            <a:pPr eaLnBrk="1" hangingPunct="1">
              <a:lnSpc>
                <a:spcPct val="90000"/>
              </a:lnSpc>
            </a:pPr>
            <a:endParaRPr lang="en-US" sz="1900" b="1" dirty="0" smtClean="0">
              <a:effectLst/>
              <a:latin typeface="Times"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p:txBody>
          <a:bodyPr/>
          <a:lstStyle/>
          <a:p>
            <a:pPr eaLnBrk="1" hangingPunct="1">
              <a:defRPr/>
            </a:pPr>
            <a:r>
              <a:rPr lang="en-US" dirty="0" smtClean="0">
                <a:solidFill>
                  <a:schemeClr val="bg2">
                    <a:lumMod val="75000"/>
                  </a:schemeClr>
                </a:solidFill>
                <a:latin typeface="Times" pitchFamily="18" charset="0"/>
              </a:rPr>
              <a:t>ICAI Profile</a:t>
            </a:r>
          </a:p>
        </p:txBody>
      </p:sp>
      <p:graphicFrame>
        <p:nvGraphicFramePr>
          <p:cNvPr id="11315" name="Group 51"/>
          <p:cNvGraphicFramePr>
            <a:graphicFrameLocks noGrp="1"/>
          </p:cNvGraphicFramePr>
          <p:nvPr>
            <p:ph sz="half" idx="4294967295"/>
          </p:nvPr>
        </p:nvGraphicFramePr>
        <p:xfrm>
          <a:off x="762000" y="2089150"/>
          <a:ext cx="7577138" cy="2753678"/>
        </p:xfrm>
        <a:graphic>
          <a:graphicData uri="http://schemas.openxmlformats.org/drawingml/2006/table">
            <a:tbl>
              <a:tblPr/>
              <a:tblGrid>
                <a:gridCol w="5421313"/>
                <a:gridCol w="2155825"/>
              </a:tblGrid>
              <a:tr h="3889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Times" pitchFamily="18" charset="0"/>
                        </a:rPr>
                        <a:t>Particulars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imes" pitchFamily="18"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r>
              <a:tr h="4603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sng" strike="noStrike" cap="none" normalizeH="0" baseline="0" smtClean="0">
                          <a:ln>
                            <a:noFill/>
                          </a:ln>
                          <a:solidFill>
                            <a:schemeClr val="tx1"/>
                          </a:solidFill>
                          <a:effectLst>
                            <a:outerShdw blurRad="38100" dist="38100" dir="2700000" algn="tl">
                              <a:srgbClr val="000000"/>
                            </a:outerShdw>
                          </a:effectLst>
                          <a:latin typeface="Times" pitchFamily="18" charset="0"/>
                        </a:rPr>
                        <a:t>ORGANIZATIONAL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IN" sz="1800" b="0" i="0" u="none" strike="noStrike" cap="none" normalizeH="0" baseline="0" dirty="0" smtClean="0">
                        <a:ln>
                          <a:noFill/>
                        </a:ln>
                        <a:solidFill>
                          <a:schemeClr val="tx1"/>
                        </a:solidFill>
                        <a:effectLst>
                          <a:outerShdw blurRad="38100" dist="38100" dir="2700000" algn="tl">
                            <a:srgbClr val="000000"/>
                          </a:outerShdw>
                        </a:effectLst>
                        <a:latin typeface="Times"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8300">
                <a:tc>
                  <a:txBody>
                    <a:bodyPr/>
                    <a:lstStyle/>
                    <a:p>
                      <a:pPr marL="22860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Times" pitchFamily="18" charset="0"/>
                        </a:rPr>
                        <a:t>Regional Offices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6713">
                <a:tc>
                  <a:txBody>
                    <a:bodyPr/>
                    <a:lstStyle/>
                    <a:p>
                      <a:pPr marL="22860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pitchFamily="18" charset="0"/>
                        </a:rPr>
                        <a:t>Branches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Times" pitchFamily="18" charset="0"/>
                        </a:rPr>
                        <a:t>163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8300">
                <a:tc>
                  <a:txBody>
                    <a:bodyPr/>
                    <a:lstStyle/>
                    <a:p>
                      <a:pPr marL="22860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Times" pitchFamily="18" charset="0"/>
                        </a:rPr>
                        <a:t>Chapters Abroad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Times" pitchFamily="18" charset="0"/>
                        </a:rPr>
                        <a:t>30</a:t>
                      </a: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Times"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8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sng" strike="noStrike" cap="none" normalizeH="0" baseline="0" dirty="0" smtClean="0">
                          <a:ln>
                            <a:noFill/>
                          </a:ln>
                          <a:solidFill>
                            <a:schemeClr val="tx1"/>
                          </a:solidFill>
                          <a:effectLst>
                            <a:outerShdw blurRad="38100" dist="38100" dir="2700000" algn="tl">
                              <a:srgbClr val="000000"/>
                            </a:outerShdw>
                          </a:effectLst>
                          <a:latin typeface="Times" pitchFamily="18" charset="0"/>
                        </a:rPr>
                        <a:t>MEMBERSHIP (‘000)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Times" pitchFamily="18" charset="0"/>
                        </a:rPr>
                        <a:t>265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8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sng" strike="noStrike" cap="none" normalizeH="0" baseline="0" dirty="0" smtClean="0">
                          <a:ln>
                            <a:noFill/>
                          </a:ln>
                          <a:solidFill>
                            <a:schemeClr val="tx1"/>
                          </a:solidFill>
                          <a:effectLst>
                            <a:outerShdw blurRad="38100" dist="38100" dir="2700000" algn="tl">
                              <a:srgbClr val="000000"/>
                            </a:outerShdw>
                          </a:effectLst>
                          <a:latin typeface="Times" pitchFamily="18" charset="0"/>
                        </a:rPr>
                        <a:t>STUDENTS (‘000)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Times" pitchFamily="18" charset="0"/>
                        </a:rPr>
                        <a:t>821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lstStyle/>
          <a:p>
            <a:r>
              <a:rPr lang="en-IN" u="sng" dirty="0" smtClean="0"/>
              <a:t>ICAI AT A GLANCE</a:t>
            </a:r>
            <a:endParaRPr lang="en-IN" u="sng" dirty="0"/>
          </a:p>
        </p:txBody>
      </p:sp>
      <p:pic>
        <p:nvPicPr>
          <p:cNvPr id="3" name="Picture 2" descr="Untitled.png"/>
          <p:cNvPicPr/>
          <p:nvPr/>
        </p:nvPicPr>
        <p:blipFill>
          <a:blip r:embed="rId2" cstate="print"/>
          <a:stretch>
            <a:fillRect/>
          </a:stretch>
        </p:blipFill>
        <p:spPr>
          <a:xfrm>
            <a:off x="0" y="1219200"/>
            <a:ext cx="9144000" cy="5638800"/>
          </a:xfrm>
          <a:prstGeom prst="rect">
            <a:avLst/>
          </a:prstGeom>
        </p:spPr>
      </p:pic>
    </p:spTree>
    <p:extLst>
      <p:ext uri="{BB962C8B-B14F-4D97-AF65-F5344CB8AC3E}">
        <p14:creationId xmlns="" xmlns:p14="http://schemas.microsoft.com/office/powerpoint/2010/main" val="701253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title" idx="4294967295"/>
          </p:nvPr>
        </p:nvSpPr>
        <p:spPr/>
        <p:txBody>
          <a:bodyPr/>
          <a:lstStyle/>
          <a:p>
            <a:pPr eaLnBrk="1" hangingPunct="1">
              <a:defRPr/>
            </a:pPr>
            <a:r>
              <a:rPr lang="en-US" dirty="0" smtClean="0">
                <a:solidFill>
                  <a:schemeClr val="bg2">
                    <a:lumMod val="75000"/>
                  </a:schemeClr>
                </a:solidFill>
                <a:latin typeface="Times" pitchFamily="18" charset="0"/>
              </a:rPr>
              <a:t>Role of ICAI</a:t>
            </a:r>
          </a:p>
        </p:txBody>
      </p:sp>
      <p:sp>
        <p:nvSpPr>
          <p:cNvPr id="12291" name="Rectangle 1027"/>
          <p:cNvSpPr>
            <a:spLocks noGrp="1" noChangeArrowheads="1"/>
          </p:cNvSpPr>
          <p:nvPr>
            <p:ph type="body" idx="4294967295"/>
          </p:nvPr>
        </p:nvSpPr>
        <p:spPr>
          <a:xfrm>
            <a:off x="304800" y="1600200"/>
            <a:ext cx="8458200" cy="4572000"/>
          </a:xfrm>
        </p:spPr>
        <p:txBody>
          <a:bodyPr/>
          <a:lstStyle/>
          <a:p>
            <a:pPr eaLnBrk="1" hangingPunct="1">
              <a:lnSpc>
                <a:spcPct val="90000"/>
              </a:lnSpc>
              <a:spcBef>
                <a:spcPct val="35000"/>
              </a:spcBef>
              <a:defRPr/>
            </a:pPr>
            <a:r>
              <a:rPr lang="en-US" sz="1900" b="1" dirty="0" smtClean="0">
                <a:solidFill>
                  <a:schemeClr val="bg2">
                    <a:lumMod val="75000"/>
                  </a:schemeClr>
                </a:solidFill>
                <a:effectLst/>
                <a:latin typeface="Times" pitchFamily="18" charset="0"/>
              </a:rPr>
              <a:t>To regulate the profession of Accountancy</a:t>
            </a:r>
          </a:p>
          <a:p>
            <a:pPr eaLnBrk="1" hangingPunct="1">
              <a:lnSpc>
                <a:spcPct val="90000"/>
              </a:lnSpc>
              <a:spcBef>
                <a:spcPct val="35000"/>
              </a:spcBef>
              <a:defRPr/>
            </a:pPr>
            <a:r>
              <a:rPr lang="en-US" sz="1900" b="1" dirty="0" smtClean="0">
                <a:solidFill>
                  <a:schemeClr val="bg2">
                    <a:lumMod val="75000"/>
                  </a:schemeClr>
                </a:solidFill>
                <a:effectLst/>
                <a:latin typeface="Times" pitchFamily="18" charset="0"/>
              </a:rPr>
              <a:t>Education &amp; Examination of Chartered Accountancy</a:t>
            </a:r>
          </a:p>
          <a:p>
            <a:pPr eaLnBrk="1" hangingPunct="1">
              <a:lnSpc>
                <a:spcPct val="90000"/>
              </a:lnSpc>
              <a:spcBef>
                <a:spcPct val="35000"/>
              </a:spcBef>
              <a:defRPr/>
            </a:pPr>
            <a:r>
              <a:rPr lang="en-US" sz="1900" b="1" dirty="0" smtClean="0">
                <a:solidFill>
                  <a:schemeClr val="bg2">
                    <a:lumMod val="75000"/>
                  </a:schemeClr>
                </a:solidFill>
                <a:effectLst/>
                <a:latin typeface="Times" pitchFamily="18" charset="0"/>
              </a:rPr>
              <a:t>Exercise Disciplinary Jurisdiction</a:t>
            </a:r>
          </a:p>
          <a:p>
            <a:pPr eaLnBrk="1" hangingPunct="1">
              <a:lnSpc>
                <a:spcPct val="90000"/>
              </a:lnSpc>
              <a:spcBef>
                <a:spcPct val="35000"/>
              </a:spcBef>
              <a:defRPr/>
            </a:pPr>
            <a:r>
              <a:rPr lang="en-US" sz="1900" b="1" dirty="0" smtClean="0">
                <a:solidFill>
                  <a:schemeClr val="bg2">
                    <a:lumMod val="75000"/>
                  </a:schemeClr>
                </a:solidFill>
                <a:effectLst/>
                <a:latin typeface="Times" pitchFamily="18" charset="0"/>
              </a:rPr>
              <a:t>Input on Policy matters to Government</a:t>
            </a:r>
          </a:p>
          <a:p>
            <a:pPr eaLnBrk="1" hangingPunct="1">
              <a:lnSpc>
                <a:spcPct val="90000"/>
              </a:lnSpc>
              <a:spcBef>
                <a:spcPct val="35000"/>
              </a:spcBef>
              <a:defRPr/>
            </a:pPr>
            <a:r>
              <a:rPr lang="en-US" sz="1900" b="1" dirty="0" smtClean="0">
                <a:solidFill>
                  <a:schemeClr val="bg2">
                    <a:lumMod val="75000"/>
                  </a:schemeClr>
                </a:solidFill>
                <a:effectLst/>
                <a:latin typeface="Times" pitchFamily="18" charset="0"/>
              </a:rPr>
              <a:t>Ensuring Standards of performance of Members</a:t>
            </a:r>
          </a:p>
          <a:p>
            <a:pPr eaLnBrk="1" hangingPunct="1">
              <a:lnSpc>
                <a:spcPct val="90000"/>
              </a:lnSpc>
              <a:spcBef>
                <a:spcPct val="35000"/>
              </a:spcBef>
              <a:defRPr/>
            </a:pPr>
            <a:r>
              <a:rPr lang="en-US" sz="1900" b="1" dirty="0" smtClean="0">
                <a:solidFill>
                  <a:schemeClr val="bg2">
                    <a:lumMod val="75000"/>
                  </a:schemeClr>
                </a:solidFill>
                <a:effectLst/>
                <a:latin typeface="Times" pitchFamily="18" charset="0"/>
              </a:rPr>
              <a:t>Formulation of Accounting Standards</a:t>
            </a:r>
          </a:p>
          <a:p>
            <a:pPr eaLnBrk="1" hangingPunct="1">
              <a:lnSpc>
                <a:spcPct val="90000"/>
              </a:lnSpc>
              <a:spcBef>
                <a:spcPct val="35000"/>
              </a:spcBef>
              <a:defRPr/>
            </a:pPr>
            <a:r>
              <a:rPr lang="en-US" sz="1900" b="1" dirty="0" smtClean="0">
                <a:solidFill>
                  <a:schemeClr val="bg2">
                    <a:lumMod val="75000"/>
                  </a:schemeClr>
                </a:solidFill>
                <a:effectLst/>
                <a:latin typeface="Times" pitchFamily="18" charset="0"/>
              </a:rPr>
              <a:t>Prescription of Engagement and Quality Control Standards</a:t>
            </a:r>
          </a:p>
          <a:p>
            <a:pPr eaLnBrk="1" hangingPunct="1">
              <a:lnSpc>
                <a:spcPct val="90000"/>
              </a:lnSpc>
              <a:spcBef>
                <a:spcPct val="35000"/>
              </a:spcBef>
              <a:defRPr/>
            </a:pPr>
            <a:r>
              <a:rPr lang="en-US" sz="1900" b="1" dirty="0" smtClean="0">
                <a:solidFill>
                  <a:schemeClr val="bg2">
                    <a:lumMod val="75000"/>
                  </a:schemeClr>
                </a:solidFill>
                <a:effectLst/>
                <a:latin typeface="Times" pitchFamily="18" charset="0"/>
              </a:rPr>
              <a:t>Laying down Ethical Standards</a:t>
            </a:r>
          </a:p>
          <a:p>
            <a:pPr eaLnBrk="1" hangingPunct="1">
              <a:lnSpc>
                <a:spcPct val="90000"/>
              </a:lnSpc>
              <a:spcBef>
                <a:spcPct val="35000"/>
              </a:spcBef>
              <a:defRPr/>
            </a:pPr>
            <a:r>
              <a:rPr lang="en-US" sz="1900" b="1" dirty="0" smtClean="0">
                <a:solidFill>
                  <a:schemeClr val="bg2">
                    <a:lumMod val="75000"/>
                  </a:schemeClr>
                </a:solidFill>
                <a:effectLst/>
                <a:latin typeface="Times" pitchFamily="18" charset="0"/>
              </a:rPr>
              <a:t>Continuing Professional Education</a:t>
            </a:r>
          </a:p>
          <a:p>
            <a:pPr eaLnBrk="1" hangingPunct="1">
              <a:lnSpc>
                <a:spcPct val="90000"/>
              </a:lnSpc>
              <a:spcBef>
                <a:spcPct val="35000"/>
              </a:spcBef>
              <a:defRPr/>
            </a:pPr>
            <a:r>
              <a:rPr lang="en-US" sz="1900" b="1" dirty="0" smtClean="0">
                <a:solidFill>
                  <a:schemeClr val="bg2">
                    <a:lumMod val="75000"/>
                  </a:schemeClr>
                </a:solidFill>
                <a:effectLst/>
                <a:latin typeface="Times" pitchFamily="18" charset="0"/>
              </a:rPr>
              <a:t>Financial Report Review</a:t>
            </a:r>
          </a:p>
          <a:p>
            <a:pPr eaLnBrk="1" hangingPunct="1">
              <a:lnSpc>
                <a:spcPct val="90000"/>
              </a:lnSpc>
              <a:spcBef>
                <a:spcPct val="35000"/>
              </a:spcBef>
              <a:defRPr/>
            </a:pPr>
            <a:r>
              <a:rPr lang="en-US" sz="1900" b="1" dirty="0" smtClean="0">
                <a:solidFill>
                  <a:schemeClr val="bg2">
                    <a:lumMod val="75000"/>
                  </a:schemeClr>
                </a:solidFill>
                <a:effectLst/>
                <a:latin typeface="Times" pitchFamily="18" charset="0"/>
              </a:rPr>
              <a:t>Monitoring Quality through Peer Review</a:t>
            </a:r>
          </a:p>
          <a:p>
            <a:pPr eaLnBrk="1" hangingPunct="1">
              <a:lnSpc>
                <a:spcPct val="90000"/>
              </a:lnSpc>
              <a:spcBef>
                <a:spcPct val="35000"/>
              </a:spcBef>
              <a:defRPr/>
            </a:pPr>
            <a:r>
              <a:rPr lang="en-US" sz="1900" b="1" dirty="0" smtClean="0">
                <a:solidFill>
                  <a:schemeClr val="bg2">
                    <a:lumMod val="75000"/>
                  </a:schemeClr>
                </a:solidFill>
                <a:effectLst/>
                <a:latin typeface="Times" pitchFamily="18" charset="0"/>
              </a:rPr>
              <a:t>Conducting Post Qualification Courses</a:t>
            </a:r>
          </a:p>
          <a:p>
            <a:pPr eaLnBrk="1" hangingPunct="1">
              <a:lnSpc>
                <a:spcPct val="90000"/>
              </a:lnSpc>
              <a:spcBef>
                <a:spcPct val="35000"/>
              </a:spcBef>
              <a:defRPr/>
            </a:pPr>
            <a:r>
              <a:rPr lang="en-US" sz="1900" b="1" dirty="0" smtClean="0">
                <a:solidFill>
                  <a:schemeClr val="bg2"/>
                </a:solidFill>
                <a:effectLst/>
                <a:latin typeface="Times" pitchFamily="18" charset="0"/>
              </a:rPr>
              <a:t>Focus on Capacity Building in the emerging context</a:t>
            </a:r>
            <a:endParaRPr lang="en-US" sz="1900" b="1" dirty="0" smtClean="0">
              <a:solidFill>
                <a:schemeClr val="bg2">
                  <a:lumMod val="75000"/>
                </a:schemeClr>
              </a:solidFill>
              <a:effectLst/>
              <a:latin typeface="Times" pitchFamily="18" charset="0"/>
            </a:endParaRPr>
          </a:p>
          <a:p>
            <a:pPr eaLnBrk="1" hangingPunct="1">
              <a:lnSpc>
                <a:spcPct val="90000"/>
              </a:lnSpc>
              <a:buFont typeface="Wingdings" pitchFamily="2" charset="2"/>
              <a:buNone/>
              <a:defRPr/>
            </a:pPr>
            <a:endParaRPr lang="en-US" sz="1900" dirty="0" smtClean="0">
              <a:latin typeface="Times"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026"/>
          <p:cNvSpPr>
            <a:spLocks noGrp="1" noChangeArrowheads="1"/>
          </p:cNvSpPr>
          <p:nvPr>
            <p:ph type="title" idx="4294967295"/>
          </p:nvPr>
        </p:nvSpPr>
        <p:spPr/>
        <p:txBody>
          <a:bodyPr/>
          <a:lstStyle/>
          <a:p>
            <a:pPr eaLnBrk="1" hangingPunct="1">
              <a:defRPr/>
            </a:pPr>
            <a:r>
              <a:rPr lang="en-US" sz="4000" dirty="0" smtClean="0">
                <a:solidFill>
                  <a:schemeClr val="bg2">
                    <a:lumMod val="75000"/>
                  </a:schemeClr>
                </a:solidFill>
                <a:latin typeface="Times" pitchFamily="18" charset="0"/>
              </a:rPr>
              <a:t>ICAI Overseas</a:t>
            </a:r>
          </a:p>
        </p:txBody>
      </p:sp>
      <p:pic>
        <p:nvPicPr>
          <p:cNvPr id="6" name="Picture 2"/>
          <p:cNvPicPr>
            <a:picLocks noChangeAspect="1" noChangeArrowheads="1"/>
          </p:cNvPicPr>
          <p:nvPr/>
        </p:nvPicPr>
        <p:blipFill>
          <a:blip r:embed="rId3"/>
          <a:srcRect/>
          <a:stretch>
            <a:fillRect/>
          </a:stretch>
        </p:blipFill>
        <p:spPr bwMode="auto">
          <a:xfrm>
            <a:off x="0" y="1752600"/>
            <a:ext cx="6172200" cy="4533900"/>
          </a:xfrm>
          <a:prstGeom prst="rect">
            <a:avLst/>
          </a:prstGeom>
          <a:noFill/>
          <a:ln w="9525">
            <a:noFill/>
            <a:miter lim="800000"/>
            <a:headEnd/>
            <a:tailEnd/>
          </a:ln>
        </p:spPr>
      </p:pic>
      <p:sp>
        <p:nvSpPr>
          <p:cNvPr id="10245" name="Rectangle 6"/>
          <p:cNvSpPr>
            <a:spLocks noChangeArrowheads="1"/>
          </p:cNvSpPr>
          <p:nvPr/>
        </p:nvSpPr>
        <p:spPr bwMode="auto">
          <a:xfrm>
            <a:off x="6172200" y="3124200"/>
            <a:ext cx="2667000" cy="1200150"/>
          </a:xfrm>
          <a:prstGeom prst="rect">
            <a:avLst/>
          </a:prstGeom>
          <a:noFill/>
          <a:ln w="9525">
            <a:noFill/>
            <a:miter lim="800000"/>
            <a:headEnd/>
            <a:tailEnd/>
          </a:ln>
        </p:spPr>
        <p:txBody>
          <a:bodyPr>
            <a:spAutoFit/>
          </a:bodyPr>
          <a:lstStyle/>
          <a:p>
            <a:pPr>
              <a:defRPr/>
            </a:pPr>
            <a:r>
              <a:rPr lang="en-US" b="1" dirty="0">
                <a:solidFill>
                  <a:schemeClr val="bg2">
                    <a:lumMod val="75000"/>
                  </a:schemeClr>
                </a:solidFill>
                <a:cs typeface="Times New Roman" pitchFamily="18" charset="0"/>
              </a:rPr>
              <a:t>ICAI has </a:t>
            </a:r>
            <a:r>
              <a:rPr lang="en-US" b="1" dirty="0" smtClean="0">
                <a:solidFill>
                  <a:schemeClr val="bg2">
                    <a:lumMod val="75000"/>
                  </a:schemeClr>
                </a:solidFill>
                <a:cs typeface="Times New Roman" pitchFamily="18" charset="0"/>
              </a:rPr>
              <a:t>30</a:t>
            </a:r>
            <a:r>
              <a:rPr lang="en-US" b="1" dirty="0" smtClean="0">
                <a:solidFill>
                  <a:schemeClr val="bg2">
                    <a:lumMod val="75000"/>
                  </a:schemeClr>
                </a:solidFill>
                <a:cs typeface="Times New Roman" pitchFamily="18" charset="0"/>
              </a:rPr>
              <a:t> </a:t>
            </a:r>
            <a:r>
              <a:rPr lang="en-US" b="1" dirty="0">
                <a:solidFill>
                  <a:schemeClr val="bg2">
                    <a:lumMod val="75000"/>
                  </a:schemeClr>
                </a:solidFill>
                <a:cs typeface="Times New Roman" pitchFamily="18" charset="0"/>
              </a:rPr>
              <a:t>chapters abroad out of which 8 chapters are based in Middle East region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33013" t="25855" r="33333" b="10684"/>
          <a:stretch>
            <a:fillRect/>
          </a:stretch>
        </p:blipFill>
        <p:spPr bwMode="auto">
          <a:xfrm rot="5400000">
            <a:off x="2781302" y="-2781300"/>
            <a:ext cx="3581402" cy="9144003"/>
          </a:xfrm>
          <a:prstGeom prst="rect">
            <a:avLst/>
          </a:prstGeom>
          <a:noFill/>
          <a:ln w="9525">
            <a:noFill/>
            <a:miter lim="800000"/>
            <a:headEnd/>
            <a:tailEnd/>
          </a:ln>
        </p:spPr>
      </p:pic>
      <p:sp>
        <p:nvSpPr>
          <p:cNvPr id="3" name="Rounded Rectangle 2"/>
          <p:cNvSpPr/>
          <p:nvPr/>
        </p:nvSpPr>
        <p:spPr bwMode="auto">
          <a:xfrm>
            <a:off x="0" y="3124200"/>
            <a:ext cx="9144000" cy="457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34" charset="0"/>
              </a:rPr>
              <a:t>ICAI’s Chapters Abroad</a:t>
            </a:r>
          </a:p>
        </p:txBody>
      </p:sp>
      <p:graphicFrame>
        <p:nvGraphicFramePr>
          <p:cNvPr id="6" name="Table 5"/>
          <p:cNvGraphicFramePr>
            <a:graphicFrameLocks noGrp="1"/>
          </p:cNvGraphicFramePr>
          <p:nvPr/>
        </p:nvGraphicFramePr>
        <p:xfrm>
          <a:off x="2" y="3581401"/>
          <a:ext cx="9143996" cy="3357734"/>
        </p:xfrm>
        <a:graphic>
          <a:graphicData uri="http://schemas.openxmlformats.org/drawingml/2006/table">
            <a:tbl>
              <a:tblPr/>
              <a:tblGrid>
                <a:gridCol w="1371598"/>
                <a:gridCol w="1447800"/>
                <a:gridCol w="1447800"/>
                <a:gridCol w="1295400"/>
                <a:gridCol w="1006972"/>
                <a:gridCol w="974228"/>
                <a:gridCol w="1600198"/>
              </a:tblGrid>
              <a:tr h="370996">
                <a:tc rowSpan="4">
                  <a:txBody>
                    <a:bodyPr/>
                    <a:lstStyle/>
                    <a:p>
                      <a:pPr marL="0" marR="0">
                        <a:spcBef>
                          <a:spcPts val="0"/>
                        </a:spcBef>
                        <a:spcAft>
                          <a:spcPts val="0"/>
                        </a:spcAft>
                      </a:pPr>
                      <a:r>
                        <a:rPr lang="en-US" sz="1500" b="1" spc="35" dirty="0">
                          <a:solidFill>
                            <a:srgbClr val="FFFFFF"/>
                          </a:solidFill>
                          <a:latin typeface="Palatino Linotype"/>
                          <a:ea typeface="Calibri"/>
                          <a:cs typeface="Times New Roman"/>
                        </a:rPr>
                        <a:t>Africa–Middle East </a:t>
                      </a:r>
                      <a:endParaRPr lang="en-US" sz="1500" dirty="0">
                        <a:latin typeface="Calibri"/>
                        <a:ea typeface="Calibri"/>
                        <a:cs typeface="Times New Roman"/>
                      </a:endParaRPr>
                    </a:p>
                  </a:txBody>
                  <a:tcPr marL="31364" marR="3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500" spc="35" dirty="0">
                          <a:solidFill>
                            <a:srgbClr val="000000"/>
                          </a:solidFill>
                          <a:latin typeface="Palatino Linotype"/>
                          <a:ea typeface="Calibri"/>
                          <a:cs typeface="Times New Roman"/>
                        </a:rPr>
                        <a:t>Abu Dhabi </a:t>
                      </a:r>
                      <a:endParaRPr lang="en-US" sz="1500" dirty="0">
                        <a:solidFill>
                          <a:srgbClr val="000000"/>
                        </a:solidFill>
                        <a:latin typeface="Calibri"/>
                        <a:ea typeface="Calibri"/>
                        <a:cs typeface="Times New Roman"/>
                      </a:endParaRPr>
                    </a:p>
                  </a:txBody>
                  <a:tcPr marL="31364" marR="3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9F"/>
                    </a:solidFill>
                  </a:tcPr>
                </a:tc>
                <a:tc>
                  <a:txBody>
                    <a:bodyPr/>
                    <a:lstStyle/>
                    <a:p>
                      <a:pPr marL="0" marR="0">
                        <a:spcBef>
                          <a:spcPts val="0"/>
                        </a:spcBef>
                        <a:spcAft>
                          <a:spcPts val="0"/>
                        </a:spcAft>
                      </a:pPr>
                      <a:r>
                        <a:rPr lang="en-US" sz="1500" spc="35" dirty="0">
                          <a:solidFill>
                            <a:srgbClr val="000000"/>
                          </a:solidFill>
                          <a:latin typeface="Palatino Linotype"/>
                          <a:ea typeface="Calibri"/>
                          <a:cs typeface="Times New Roman"/>
                        </a:rPr>
                        <a:t>Dubai </a:t>
                      </a:r>
                      <a:endParaRPr lang="en-US" sz="1500" dirty="0">
                        <a:solidFill>
                          <a:srgbClr val="000000"/>
                        </a:solidFill>
                        <a:latin typeface="Calibri"/>
                        <a:ea typeface="Calibri"/>
                        <a:cs typeface="Times New Roman"/>
                      </a:endParaRPr>
                    </a:p>
                  </a:txBody>
                  <a:tcPr marL="31364" marR="3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9F"/>
                    </a:solidFill>
                  </a:tcPr>
                </a:tc>
                <a:tc gridSpan="2">
                  <a:txBody>
                    <a:bodyPr/>
                    <a:lstStyle/>
                    <a:p>
                      <a:pPr marL="0" marR="0">
                        <a:spcBef>
                          <a:spcPts val="0"/>
                        </a:spcBef>
                        <a:spcAft>
                          <a:spcPts val="0"/>
                        </a:spcAft>
                      </a:pPr>
                      <a:r>
                        <a:rPr lang="en-US" sz="1500" spc="35" dirty="0">
                          <a:solidFill>
                            <a:srgbClr val="000000"/>
                          </a:solidFill>
                          <a:latin typeface="Palatino Linotype"/>
                          <a:ea typeface="Calibri"/>
                          <a:cs typeface="Times New Roman"/>
                        </a:rPr>
                        <a:t>Kuwait </a:t>
                      </a:r>
                      <a:endParaRPr lang="en-US" sz="1500" dirty="0">
                        <a:solidFill>
                          <a:srgbClr val="000000"/>
                        </a:solidFill>
                        <a:latin typeface="Calibri"/>
                        <a:ea typeface="Calibri"/>
                        <a:cs typeface="Times New Roman"/>
                      </a:endParaRPr>
                    </a:p>
                  </a:txBody>
                  <a:tcPr marL="31364" marR="3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9F"/>
                    </a:solidFill>
                  </a:tcPr>
                </a:tc>
                <a:tc hMerge="1">
                  <a:txBody>
                    <a:bodyPr/>
                    <a:lstStyle/>
                    <a:p>
                      <a:endParaRPr lang="en-US"/>
                    </a:p>
                  </a:txBody>
                  <a:tcPr/>
                </a:tc>
                <a:tc gridSpan="2">
                  <a:txBody>
                    <a:bodyPr/>
                    <a:lstStyle/>
                    <a:p>
                      <a:pPr marL="0" marR="0">
                        <a:spcBef>
                          <a:spcPts val="0"/>
                        </a:spcBef>
                        <a:spcAft>
                          <a:spcPts val="0"/>
                        </a:spcAft>
                      </a:pPr>
                      <a:r>
                        <a:rPr lang="en-US" sz="1500" spc="35">
                          <a:solidFill>
                            <a:srgbClr val="000000"/>
                          </a:solidFill>
                          <a:latin typeface="Palatino Linotype"/>
                          <a:ea typeface="Calibri"/>
                          <a:cs typeface="Times New Roman"/>
                        </a:rPr>
                        <a:t>Tanzania (Dar Es Salaam)</a:t>
                      </a:r>
                      <a:endParaRPr lang="en-US" sz="1500">
                        <a:solidFill>
                          <a:srgbClr val="000000"/>
                        </a:solidFill>
                        <a:latin typeface="Calibri"/>
                        <a:ea typeface="Calibri"/>
                        <a:cs typeface="Times New Roman"/>
                      </a:endParaRPr>
                    </a:p>
                  </a:txBody>
                  <a:tcPr marL="31364" marR="3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9F"/>
                    </a:solidFill>
                  </a:tcPr>
                </a:tc>
                <a:tc hMerge="1">
                  <a:txBody>
                    <a:bodyPr/>
                    <a:lstStyle/>
                    <a:p>
                      <a:endParaRPr lang="en-US"/>
                    </a:p>
                  </a:txBody>
                  <a:tcPr/>
                </a:tc>
              </a:tr>
              <a:tr h="542152">
                <a:tc vMerge="1">
                  <a:txBody>
                    <a:bodyPr/>
                    <a:lstStyle/>
                    <a:p>
                      <a:endParaRPr lang="en-US"/>
                    </a:p>
                  </a:txBody>
                  <a:tcPr/>
                </a:tc>
                <a:tc>
                  <a:txBody>
                    <a:bodyPr/>
                    <a:lstStyle/>
                    <a:p>
                      <a:pPr marL="0" marR="0">
                        <a:spcBef>
                          <a:spcPts val="0"/>
                        </a:spcBef>
                        <a:spcAft>
                          <a:spcPts val="0"/>
                        </a:spcAft>
                      </a:pPr>
                      <a:r>
                        <a:rPr lang="en-US" sz="1500" dirty="0" smtClean="0">
                          <a:solidFill>
                            <a:srgbClr val="000000"/>
                          </a:solidFill>
                          <a:latin typeface="Palatino Linotype" pitchFamily="18" charset="0"/>
                          <a:ea typeface="Calibri"/>
                          <a:cs typeface="Times New Roman"/>
                        </a:rPr>
                        <a:t>Bahrain </a:t>
                      </a:r>
                      <a:endParaRPr lang="en-US" sz="1500" dirty="0">
                        <a:solidFill>
                          <a:srgbClr val="000000"/>
                        </a:solidFill>
                        <a:latin typeface="Palatino Linotype" pitchFamily="18" charset="0"/>
                        <a:ea typeface="Calibri"/>
                        <a:cs typeface="Times New Roman"/>
                      </a:endParaRPr>
                    </a:p>
                  </a:txBody>
                  <a:tcPr marL="31364" marR="3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9F"/>
                    </a:solidFill>
                  </a:tcPr>
                </a:tc>
                <a:tc>
                  <a:txBody>
                    <a:bodyPr/>
                    <a:lstStyle/>
                    <a:p>
                      <a:pPr marL="0" marR="0">
                        <a:spcBef>
                          <a:spcPts val="0"/>
                        </a:spcBef>
                        <a:spcAft>
                          <a:spcPts val="0"/>
                        </a:spcAft>
                      </a:pPr>
                      <a:r>
                        <a:rPr lang="en-US" sz="1500" spc="35" dirty="0" smtClean="0">
                          <a:solidFill>
                            <a:srgbClr val="000000"/>
                          </a:solidFill>
                          <a:latin typeface="Palatino Linotype"/>
                          <a:ea typeface="Calibri"/>
                          <a:cs typeface="Times New Roman"/>
                        </a:rPr>
                        <a:t>Nigeria</a:t>
                      </a:r>
                      <a:endParaRPr lang="en-US" sz="1500" dirty="0">
                        <a:solidFill>
                          <a:srgbClr val="000000"/>
                        </a:solidFill>
                        <a:latin typeface="Calibri"/>
                        <a:ea typeface="Calibri"/>
                        <a:cs typeface="Times New Roman"/>
                      </a:endParaRPr>
                    </a:p>
                  </a:txBody>
                  <a:tcPr marL="31364" marR="3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9F"/>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spc="35" dirty="0" smtClean="0">
                          <a:solidFill>
                            <a:srgbClr val="000000"/>
                          </a:solidFill>
                          <a:latin typeface="Palatino Linotype"/>
                          <a:ea typeface="Calibri"/>
                          <a:cs typeface="Times New Roman"/>
                        </a:rPr>
                        <a:t>Eastern Province (Saudi Arabia) </a:t>
                      </a:r>
                      <a:endParaRPr lang="en-US" sz="1500" dirty="0">
                        <a:solidFill>
                          <a:srgbClr val="000000"/>
                        </a:solidFill>
                        <a:latin typeface="Calibri"/>
                        <a:ea typeface="Calibri"/>
                        <a:cs typeface="Times New Roman"/>
                      </a:endParaRPr>
                    </a:p>
                  </a:txBody>
                  <a:tcPr marL="31364" marR="3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9F"/>
                    </a:solidFill>
                  </a:tcPr>
                </a:tc>
                <a:tc hMerge="1">
                  <a:txBody>
                    <a:bodyPr/>
                    <a:lstStyle/>
                    <a:p>
                      <a:endParaRPr lang="en-US"/>
                    </a:p>
                  </a:txBody>
                  <a:tcPr/>
                </a:tc>
                <a:tc gridSpan="2">
                  <a:txBody>
                    <a:bodyPr/>
                    <a:lstStyle/>
                    <a:p>
                      <a:pPr marL="0" marR="0">
                        <a:spcBef>
                          <a:spcPts val="0"/>
                        </a:spcBef>
                        <a:spcAft>
                          <a:spcPts val="0"/>
                        </a:spcAft>
                      </a:pPr>
                      <a:r>
                        <a:rPr lang="en-US" sz="1500" spc="35" dirty="0">
                          <a:solidFill>
                            <a:srgbClr val="000000"/>
                          </a:solidFill>
                          <a:latin typeface="Palatino Linotype"/>
                          <a:ea typeface="Calibri"/>
                          <a:cs typeface="Times New Roman"/>
                        </a:rPr>
                        <a:t>UAE (</a:t>
                      </a:r>
                      <a:r>
                        <a:rPr lang="en-US" sz="1500" spc="35" dirty="0" err="1">
                          <a:solidFill>
                            <a:srgbClr val="000000"/>
                          </a:solidFill>
                          <a:latin typeface="Palatino Linotype"/>
                          <a:ea typeface="Calibri"/>
                          <a:cs typeface="Times New Roman"/>
                        </a:rPr>
                        <a:t>Ras</a:t>
                      </a:r>
                      <a:r>
                        <a:rPr lang="en-US" sz="1500" spc="35" dirty="0">
                          <a:solidFill>
                            <a:srgbClr val="000000"/>
                          </a:solidFill>
                          <a:latin typeface="Palatino Linotype"/>
                          <a:ea typeface="Calibri"/>
                          <a:cs typeface="Times New Roman"/>
                        </a:rPr>
                        <a:t> Al </a:t>
                      </a:r>
                      <a:r>
                        <a:rPr lang="en-US" sz="1500" spc="35" dirty="0" err="1">
                          <a:solidFill>
                            <a:srgbClr val="000000"/>
                          </a:solidFill>
                          <a:latin typeface="Palatino Linotype"/>
                          <a:ea typeface="Calibri"/>
                          <a:cs typeface="Times New Roman"/>
                        </a:rPr>
                        <a:t>Khaimah</a:t>
                      </a:r>
                      <a:r>
                        <a:rPr lang="en-US" sz="1500" spc="35" dirty="0">
                          <a:solidFill>
                            <a:srgbClr val="000000"/>
                          </a:solidFill>
                          <a:latin typeface="Palatino Linotype"/>
                          <a:ea typeface="Calibri"/>
                          <a:cs typeface="Times New Roman"/>
                        </a:rPr>
                        <a:t>) </a:t>
                      </a:r>
                      <a:endParaRPr lang="en-US" sz="1500" dirty="0">
                        <a:solidFill>
                          <a:srgbClr val="000000"/>
                        </a:solidFill>
                        <a:latin typeface="Calibri"/>
                        <a:ea typeface="Calibri"/>
                        <a:cs typeface="Times New Roman"/>
                      </a:endParaRPr>
                    </a:p>
                  </a:txBody>
                  <a:tcPr marL="31364" marR="3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9F"/>
                    </a:solidFill>
                  </a:tcPr>
                </a:tc>
                <a:tc hMerge="1">
                  <a:txBody>
                    <a:bodyPr/>
                    <a:lstStyle/>
                    <a:p>
                      <a:endParaRPr lang="en-US"/>
                    </a:p>
                  </a:txBody>
                  <a:tcPr/>
                </a:tc>
              </a:tr>
              <a:tr h="325588">
                <a:tc vMerge="1">
                  <a:txBody>
                    <a:bodyPr/>
                    <a:lstStyle/>
                    <a:p>
                      <a:endParaRPr lang="en-US"/>
                    </a:p>
                  </a:txBody>
                  <a:tcPr/>
                </a:tc>
                <a:tc>
                  <a:txBody>
                    <a:bodyPr/>
                    <a:lstStyle/>
                    <a:p>
                      <a:pPr marL="0" marR="0">
                        <a:spcBef>
                          <a:spcPts val="0"/>
                        </a:spcBef>
                        <a:spcAft>
                          <a:spcPts val="0"/>
                        </a:spcAft>
                      </a:pPr>
                      <a:r>
                        <a:rPr lang="en-US" sz="1500" u="none" spc="35" dirty="0">
                          <a:solidFill>
                            <a:srgbClr val="000000"/>
                          </a:solidFill>
                          <a:latin typeface="Palatino Linotype"/>
                          <a:ea typeface="Calibri"/>
                          <a:cs typeface="Times New Roman"/>
                        </a:rPr>
                        <a:t>Botswana </a:t>
                      </a:r>
                      <a:endParaRPr lang="en-US" sz="1500" u="none" dirty="0">
                        <a:solidFill>
                          <a:srgbClr val="000000"/>
                        </a:solidFill>
                        <a:latin typeface="Calibri"/>
                        <a:ea typeface="Calibri"/>
                        <a:cs typeface="Times New Roman"/>
                      </a:endParaRPr>
                    </a:p>
                  </a:txBody>
                  <a:tcPr marL="31364" marR="3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9F"/>
                    </a:solidFill>
                  </a:tcPr>
                </a:tc>
                <a:tc>
                  <a:txBody>
                    <a:bodyPr/>
                    <a:lstStyle/>
                    <a:p>
                      <a:pPr marL="0" marR="0">
                        <a:spcBef>
                          <a:spcPts val="0"/>
                        </a:spcBef>
                        <a:spcAft>
                          <a:spcPts val="0"/>
                        </a:spcAft>
                      </a:pPr>
                      <a:r>
                        <a:rPr lang="en-US" sz="1500" u="none" strike="noStrike" spc="35" dirty="0">
                          <a:solidFill>
                            <a:srgbClr val="000000"/>
                          </a:solidFill>
                          <a:latin typeface="Palatino Linotype"/>
                          <a:ea typeface="Calibri"/>
                          <a:cs typeface="Times New Roman"/>
                        </a:rPr>
                        <a:t>Jeddah </a:t>
                      </a:r>
                      <a:endParaRPr lang="en-US" sz="1500" u="none" dirty="0">
                        <a:solidFill>
                          <a:srgbClr val="000000"/>
                        </a:solidFill>
                        <a:latin typeface="Calibri"/>
                        <a:ea typeface="Calibri"/>
                        <a:cs typeface="Times New Roman"/>
                      </a:endParaRPr>
                    </a:p>
                  </a:txBody>
                  <a:tcPr marL="31364" marR="3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9F"/>
                    </a:solidFill>
                  </a:tcPr>
                </a:tc>
                <a:tc gridSpan="2">
                  <a:txBody>
                    <a:bodyPr/>
                    <a:lstStyle/>
                    <a:p>
                      <a:pPr marL="0" marR="0">
                        <a:spcBef>
                          <a:spcPts val="0"/>
                        </a:spcBef>
                        <a:spcAft>
                          <a:spcPts val="0"/>
                        </a:spcAft>
                      </a:pPr>
                      <a:r>
                        <a:rPr lang="en-US" sz="1500" spc="35" dirty="0">
                          <a:solidFill>
                            <a:srgbClr val="000000"/>
                          </a:solidFill>
                          <a:latin typeface="Palatino Linotype"/>
                          <a:ea typeface="Calibri"/>
                          <a:cs typeface="Times New Roman"/>
                        </a:rPr>
                        <a:t>Oman (</a:t>
                      </a:r>
                      <a:r>
                        <a:rPr lang="en-US" sz="1500" spc="35" dirty="0" smtClean="0">
                          <a:solidFill>
                            <a:srgbClr val="000000"/>
                          </a:solidFill>
                          <a:latin typeface="Palatino Linotype"/>
                          <a:ea typeface="Calibri"/>
                          <a:cs typeface="Times New Roman"/>
                        </a:rPr>
                        <a:t>Muscat) </a:t>
                      </a:r>
                      <a:endParaRPr lang="en-US" sz="1500" dirty="0">
                        <a:solidFill>
                          <a:srgbClr val="000000"/>
                        </a:solidFill>
                        <a:latin typeface="Calibri"/>
                        <a:ea typeface="Calibri"/>
                        <a:cs typeface="Times New Roman"/>
                      </a:endParaRPr>
                    </a:p>
                  </a:txBody>
                  <a:tcPr marL="31364" marR="3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9F"/>
                    </a:solidFill>
                  </a:tcPr>
                </a:tc>
                <a:tc hMerge="1">
                  <a:txBody>
                    <a:bodyPr/>
                    <a:lstStyle/>
                    <a:p>
                      <a:endParaRPr lang="en-US"/>
                    </a:p>
                  </a:txBody>
                  <a:tcPr/>
                </a:tc>
                <a:tc gridSpan="2">
                  <a:txBody>
                    <a:bodyPr/>
                    <a:lstStyle/>
                    <a:p>
                      <a:pPr marL="0" marR="0">
                        <a:spcBef>
                          <a:spcPts val="0"/>
                        </a:spcBef>
                        <a:spcAft>
                          <a:spcPts val="0"/>
                        </a:spcAft>
                      </a:pPr>
                      <a:r>
                        <a:rPr lang="en-US" sz="1500" spc="35" dirty="0">
                          <a:solidFill>
                            <a:srgbClr val="000000"/>
                          </a:solidFill>
                          <a:latin typeface="Palatino Linotype"/>
                          <a:ea typeface="Calibri"/>
                          <a:cs typeface="Times New Roman"/>
                        </a:rPr>
                        <a:t>Uganda (Kampala) </a:t>
                      </a:r>
                      <a:endParaRPr lang="en-US" sz="1500" dirty="0">
                        <a:solidFill>
                          <a:srgbClr val="000000"/>
                        </a:solidFill>
                        <a:latin typeface="Calibri"/>
                        <a:ea typeface="Calibri"/>
                        <a:cs typeface="Times New Roman"/>
                      </a:endParaRPr>
                    </a:p>
                  </a:txBody>
                  <a:tcPr marL="31364" marR="3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9F"/>
                    </a:solidFill>
                  </a:tcPr>
                </a:tc>
                <a:tc hMerge="1">
                  <a:txBody>
                    <a:bodyPr/>
                    <a:lstStyle/>
                    <a:p>
                      <a:endParaRPr lang="en-US"/>
                    </a:p>
                  </a:txBody>
                  <a:tcPr/>
                </a:tc>
              </a:tr>
              <a:tr h="285263">
                <a:tc vMerge="1">
                  <a:txBody>
                    <a:bodyPr/>
                    <a:lstStyle/>
                    <a:p>
                      <a:endParaRPr lang="en-US"/>
                    </a:p>
                  </a:txBody>
                  <a:tcPr/>
                </a:tc>
                <a:tc>
                  <a:txBody>
                    <a:bodyPr/>
                    <a:lstStyle/>
                    <a:p>
                      <a:pPr marL="0" marR="0">
                        <a:spcBef>
                          <a:spcPts val="0"/>
                        </a:spcBef>
                        <a:spcAft>
                          <a:spcPts val="0"/>
                        </a:spcAft>
                      </a:pPr>
                      <a:r>
                        <a:rPr lang="en-US" sz="1500" spc="35" dirty="0">
                          <a:solidFill>
                            <a:srgbClr val="000000"/>
                          </a:solidFill>
                          <a:latin typeface="Palatino Linotype"/>
                          <a:ea typeface="Calibri"/>
                          <a:cs typeface="Times New Roman"/>
                        </a:rPr>
                        <a:t>Doha </a:t>
                      </a:r>
                      <a:endParaRPr lang="en-US" sz="1500" dirty="0">
                        <a:solidFill>
                          <a:srgbClr val="000000"/>
                        </a:solidFill>
                        <a:latin typeface="Calibri"/>
                        <a:ea typeface="Calibri"/>
                        <a:cs typeface="Times New Roman"/>
                      </a:endParaRPr>
                    </a:p>
                  </a:txBody>
                  <a:tcPr marL="31364" marR="3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9F"/>
                    </a:solidFill>
                  </a:tcPr>
                </a:tc>
                <a:tc>
                  <a:txBody>
                    <a:bodyPr/>
                    <a:lstStyle/>
                    <a:p>
                      <a:pPr marL="0" marR="0" algn="l">
                        <a:spcBef>
                          <a:spcPts val="0"/>
                        </a:spcBef>
                        <a:spcAft>
                          <a:spcPts val="0"/>
                        </a:spcAft>
                      </a:pPr>
                      <a:r>
                        <a:rPr lang="en-US" sz="1500" spc="35" dirty="0" smtClean="0">
                          <a:solidFill>
                            <a:srgbClr val="000000"/>
                          </a:solidFill>
                          <a:latin typeface="Palatino Linotype"/>
                          <a:ea typeface="Calibri"/>
                          <a:cs typeface="Times New Roman"/>
                        </a:rPr>
                        <a:t>Riyadh</a:t>
                      </a:r>
                      <a:endParaRPr lang="en-US" sz="1500" dirty="0">
                        <a:solidFill>
                          <a:srgbClr val="000000"/>
                        </a:solidFill>
                        <a:latin typeface="Calibri"/>
                        <a:ea typeface="Calibri"/>
                        <a:cs typeface="Times New Roman"/>
                      </a:endParaRPr>
                    </a:p>
                  </a:txBody>
                  <a:tcPr marL="31364" marR="3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9F"/>
                    </a:solidFill>
                  </a:tcPr>
                </a:tc>
                <a:tc gridSpan="2">
                  <a:txBody>
                    <a:bodyPr/>
                    <a:lstStyle/>
                    <a:p>
                      <a:pPr marL="0" marR="0">
                        <a:spcBef>
                          <a:spcPts val="0"/>
                        </a:spcBef>
                        <a:spcAft>
                          <a:spcPts val="0"/>
                        </a:spcAft>
                      </a:pPr>
                      <a:r>
                        <a:rPr lang="en-US" sz="1500" spc="35" dirty="0" smtClean="0">
                          <a:solidFill>
                            <a:srgbClr val="000000"/>
                          </a:solidFill>
                          <a:latin typeface="Palatino Linotype"/>
                          <a:ea typeface="Calibri"/>
                          <a:cs typeface="Times New Roman"/>
                        </a:rPr>
                        <a:t>Kenya (Nairobi) </a:t>
                      </a:r>
                      <a:endParaRPr lang="en-US" sz="1500" dirty="0">
                        <a:solidFill>
                          <a:srgbClr val="000000"/>
                        </a:solidFill>
                        <a:latin typeface="Calibri"/>
                        <a:ea typeface="Calibri"/>
                        <a:cs typeface="Times New Roman"/>
                      </a:endParaRPr>
                    </a:p>
                  </a:txBody>
                  <a:tcPr marL="31364" marR="3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9F"/>
                    </a:solidFill>
                  </a:tcPr>
                </a:tc>
                <a:tc hMerge="1">
                  <a:txBody>
                    <a:bodyPr/>
                    <a:lstStyle/>
                    <a:p>
                      <a:endParaRPr lang="en-US"/>
                    </a:p>
                  </a:txBody>
                  <a:tcPr/>
                </a:tc>
                <a:tc gridSpan="2">
                  <a:txBody>
                    <a:bodyPr/>
                    <a:lstStyle/>
                    <a:p>
                      <a:pPr marL="0" marR="0">
                        <a:spcBef>
                          <a:spcPts val="0"/>
                        </a:spcBef>
                        <a:spcAft>
                          <a:spcPts val="0"/>
                        </a:spcAft>
                      </a:pPr>
                      <a:r>
                        <a:rPr lang="en-US" sz="1500" spc="35" dirty="0">
                          <a:solidFill>
                            <a:srgbClr val="000000"/>
                          </a:solidFill>
                          <a:latin typeface="Palatino Linotype"/>
                          <a:ea typeface="Calibri"/>
                          <a:cs typeface="Times New Roman"/>
                        </a:rPr>
                        <a:t>Zambia </a:t>
                      </a:r>
                      <a:endParaRPr lang="en-US" sz="1500" dirty="0">
                        <a:solidFill>
                          <a:srgbClr val="000000"/>
                        </a:solidFill>
                        <a:latin typeface="Calibri"/>
                        <a:ea typeface="Calibri"/>
                        <a:cs typeface="Times New Roman"/>
                      </a:endParaRPr>
                    </a:p>
                  </a:txBody>
                  <a:tcPr marL="31364" marR="3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9F"/>
                    </a:solidFill>
                  </a:tcPr>
                </a:tc>
                <a:tc hMerge="1">
                  <a:txBody>
                    <a:bodyPr/>
                    <a:lstStyle/>
                    <a:p>
                      <a:endParaRPr lang="en-US"/>
                    </a:p>
                  </a:txBody>
                  <a:tcPr/>
                </a:tc>
              </a:tr>
              <a:tr h="349259">
                <a:tc rowSpan="2">
                  <a:txBody>
                    <a:bodyPr/>
                    <a:lstStyle/>
                    <a:p>
                      <a:pPr marL="0" marR="0">
                        <a:spcBef>
                          <a:spcPts val="0"/>
                        </a:spcBef>
                        <a:spcAft>
                          <a:spcPts val="0"/>
                        </a:spcAft>
                      </a:pPr>
                      <a:r>
                        <a:rPr lang="en-US" sz="1500" b="1" u="none" strike="noStrike" spc="35" dirty="0">
                          <a:solidFill>
                            <a:srgbClr val="FFFFFF"/>
                          </a:solidFill>
                          <a:latin typeface="Palatino Linotype"/>
                          <a:ea typeface="Calibri"/>
                          <a:cs typeface="Times New Roman"/>
                        </a:rPr>
                        <a:t>Australasia Oceania</a:t>
                      </a:r>
                      <a:r>
                        <a:rPr lang="en-US" sz="1500" b="1" u="none" dirty="0">
                          <a:solidFill>
                            <a:srgbClr val="FFFFFF"/>
                          </a:solidFill>
                          <a:latin typeface="Palatino Linotype"/>
                          <a:ea typeface="Calibri"/>
                          <a:cs typeface="Times New Roman"/>
                        </a:rPr>
                        <a:t> </a:t>
                      </a:r>
                      <a:endParaRPr lang="en-US" sz="1500" u="none" dirty="0">
                        <a:latin typeface="Calibri"/>
                        <a:ea typeface="Calibri"/>
                        <a:cs typeface="Times New Roman"/>
                      </a:endParaRPr>
                    </a:p>
                  </a:txBody>
                  <a:tcPr marL="31364" marR="3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gridSpan="2">
                  <a:txBody>
                    <a:bodyPr/>
                    <a:lstStyle/>
                    <a:p>
                      <a:pPr marL="0" marR="0">
                        <a:spcBef>
                          <a:spcPts val="0"/>
                        </a:spcBef>
                        <a:spcAft>
                          <a:spcPts val="0"/>
                        </a:spcAft>
                      </a:pPr>
                      <a:r>
                        <a:rPr lang="en-US" sz="1500">
                          <a:solidFill>
                            <a:srgbClr val="000000"/>
                          </a:solidFill>
                          <a:latin typeface="Palatino Linotype"/>
                          <a:ea typeface="Calibri"/>
                          <a:cs typeface="Times New Roman"/>
                        </a:rPr>
                        <a:t>Australia (Melbourne)</a:t>
                      </a:r>
                      <a:endParaRPr lang="en-US" sz="1500">
                        <a:solidFill>
                          <a:srgbClr val="000000"/>
                        </a:solidFill>
                        <a:latin typeface="Calibri"/>
                        <a:ea typeface="Calibri"/>
                        <a:cs typeface="Times New Roman"/>
                      </a:endParaRPr>
                    </a:p>
                  </a:txBody>
                  <a:tcPr marL="31364" marR="3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F0C8"/>
                    </a:solidFill>
                  </a:tcPr>
                </a:tc>
                <a:tc hMerge="1">
                  <a:txBody>
                    <a:bodyPr/>
                    <a:lstStyle/>
                    <a:p>
                      <a:endParaRPr lang="en-US"/>
                    </a:p>
                  </a:txBody>
                  <a:tcPr/>
                </a:tc>
                <a:tc gridSpan="2">
                  <a:txBody>
                    <a:bodyPr/>
                    <a:lstStyle/>
                    <a:p>
                      <a:pPr marL="0" marR="0">
                        <a:spcBef>
                          <a:spcPts val="0"/>
                        </a:spcBef>
                        <a:spcAft>
                          <a:spcPts val="0"/>
                        </a:spcAft>
                      </a:pPr>
                      <a:r>
                        <a:rPr lang="en-US" sz="1500" dirty="0">
                          <a:solidFill>
                            <a:srgbClr val="000000"/>
                          </a:solidFill>
                          <a:latin typeface="Palatino Linotype"/>
                          <a:ea typeface="Calibri"/>
                          <a:cs typeface="Times New Roman"/>
                        </a:rPr>
                        <a:t>Brisbane</a:t>
                      </a:r>
                      <a:endParaRPr lang="en-US" sz="1500" dirty="0">
                        <a:solidFill>
                          <a:srgbClr val="000000"/>
                        </a:solidFill>
                        <a:latin typeface="Calibri"/>
                        <a:ea typeface="Calibri"/>
                        <a:cs typeface="Times New Roman"/>
                      </a:endParaRPr>
                    </a:p>
                  </a:txBody>
                  <a:tcPr marL="31364" marR="3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F0C8"/>
                    </a:solidFill>
                  </a:tcPr>
                </a:tc>
                <a:tc hMerge="1">
                  <a:txBody>
                    <a:bodyPr/>
                    <a:lstStyle/>
                    <a:p>
                      <a:endParaRPr lang="en-US"/>
                    </a:p>
                  </a:txBody>
                  <a:tcPr/>
                </a:tc>
                <a:tc gridSpan="2">
                  <a:txBody>
                    <a:bodyPr/>
                    <a:lstStyle/>
                    <a:p>
                      <a:pPr marL="0" marR="0">
                        <a:spcBef>
                          <a:spcPts val="0"/>
                        </a:spcBef>
                        <a:spcAft>
                          <a:spcPts val="0"/>
                        </a:spcAft>
                      </a:pPr>
                      <a:r>
                        <a:rPr lang="en-US" sz="1500" dirty="0">
                          <a:solidFill>
                            <a:srgbClr val="000000"/>
                          </a:solidFill>
                          <a:latin typeface="Palatino Linotype"/>
                          <a:ea typeface="Calibri"/>
                          <a:cs typeface="Times New Roman"/>
                        </a:rPr>
                        <a:t>Australia (Sydney)</a:t>
                      </a:r>
                      <a:endParaRPr lang="en-US" sz="1500" dirty="0">
                        <a:solidFill>
                          <a:srgbClr val="000000"/>
                        </a:solidFill>
                        <a:latin typeface="Calibri"/>
                        <a:ea typeface="Calibri"/>
                        <a:cs typeface="Times New Roman"/>
                      </a:endParaRPr>
                    </a:p>
                  </a:txBody>
                  <a:tcPr marL="31364" marR="3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F0C8"/>
                    </a:solidFill>
                  </a:tcPr>
                </a:tc>
                <a:tc hMerge="1">
                  <a:txBody>
                    <a:bodyPr/>
                    <a:lstStyle/>
                    <a:p>
                      <a:endParaRPr lang="en-US"/>
                    </a:p>
                  </a:txBody>
                  <a:tcPr/>
                </a:tc>
              </a:tr>
              <a:tr h="260341">
                <a:tc vMerge="1">
                  <a:txBody>
                    <a:bodyPr/>
                    <a:lstStyle/>
                    <a:p>
                      <a:endParaRPr lang="en-US"/>
                    </a:p>
                  </a:txBody>
                  <a:tcPr/>
                </a:tc>
                <a:tc gridSpan="2">
                  <a:txBody>
                    <a:bodyPr/>
                    <a:lstStyle/>
                    <a:p>
                      <a:pPr marL="0" marR="0">
                        <a:spcBef>
                          <a:spcPts val="0"/>
                        </a:spcBef>
                        <a:spcAft>
                          <a:spcPts val="0"/>
                        </a:spcAft>
                      </a:pPr>
                      <a:r>
                        <a:rPr lang="en-US" sz="1500" dirty="0">
                          <a:solidFill>
                            <a:srgbClr val="000000"/>
                          </a:solidFill>
                          <a:latin typeface="Palatino Linotype"/>
                          <a:ea typeface="Calibri"/>
                          <a:cs typeface="Times New Roman"/>
                        </a:rPr>
                        <a:t>New Zealand (Auckland)</a:t>
                      </a:r>
                      <a:endParaRPr lang="en-US" sz="1500" dirty="0">
                        <a:solidFill>
                          <a:srgbClr val="000000"/>
                        </a:solidFill>
                        <a:latin typeface="Calibri"/>
                        <a:ea typeface="Calibri"/>
                        <a:cs typeface="Times New Roman"/>
                      </a:endParaRPr>
                    </a:p>
                  </a:txBody>
                  <a:tcPr marL="31364" marR="3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F0C8"/>
                    </a:solidFill>
                  </a:tcPr>
                </a:tc>
                <a:tc hMerge="1">
                  <a:txBody>
                    <a:bodyPr/>
                    <a:lstStyle/>
                    <a:p>
                      <a:endParaRPr lang="en-US"/>
                    </a:p>
                  </a:txBody>
                  <a:tcPr/>
                </a:tc>
                <a:tc gridSpan="4">
                  <a:txBody>
                    <a:bodyPr/>
                    <a:lstStyle/>
                    <a:p>
                      <a:pPr marL="0" marR="0">
                        <a:spcBef>
                          <a:spcPts val="0"/>
                        </a:spcBef>
                        <a:spcAft>
                          <a:spcPts val="0"/>
                        </a:spcAft>
                      </a:pPr>
                      <a:r>
                        <a:rPr lang="en-US" sz="1500" dirty="0">
                          <a:solidFill>
                            <a:srgbClr val="000000"/>
                          </a:solidFill>
                          <a:latin typeface="Palatino Linotype"/>
                          <a:ea typeface="Calibri"/>
                          <a:cs typeface="Times New Roman"/>
                        </a:rPr>
                        <a:t>Port Moresby (Papua New Guinea)</a:t>
                      </a:r>
                      <a:endParaRPr lang="en-US" sz="1500" dirty="0">
                        <a:solidFill>
                          <a:srgbClr val="000000"/>
                        </a:solidFill>
                        <a:latin typeface="Calibri"/>
                        <a:ea typeface="Calibri"/>
                        <a:cs typeface="Times New Roman"/>
                      </a:endParaRPr>
                    </a:p>
                  </a:txBody>
                  <a:tcPr marL="31364" marR="3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F0C8"/>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03363">
                <a:tc>
                  <a:txBody>
                    <a:bodyPr/>
                    <a:lstStyle/>
                    <a:p>
                      <a:pPr marL="0" marR="0">
                        <a:spcBef>
                          <a:spcPts val="0"/>
                        </a:spcBef>
                        <a:spcAft>
                          <a:spcPts val="0"/>
                        </a:spcAft>
                      </a:pPr>
                      <a:r>
                        <a:rPr lang="en-US" sz="1500" b="1" u="none" strike="noStrike" spc="35" dirty="0">
                          <a:solidFill>
                            <a:srgbClr val="FFFFFF"/>
                          </a:solidFill>
                          <a:latin typeface="Palatino Linotype"/>
                          <a:ea typeface="Calibri"/>
                          <a:cs typeface="Times New Roman"/>
                        </a:rPr>
                        <a:t>Asia</a:t>
                      </a:r>
                      <a:endParaRPr lang="en-US" sz="1500" u="none" dirty="0">
                        <a:latin typeface="Calibri"/>
                        <a:ea typeface="Calibri"/>
                        <a:cs typeface="Times New Roman"/>
                      </a:endParaRPr>
                    </a:p>
                  </a:txBody>
                  <a:tcPr marL="31364" marR="3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gridSpan="2">
                  <a:txBody>
                    <a:bodyPr/>
                    <a:lstStyle/>
                    <a:p>
                      <a:pPr marL="0" marR="0">
                        <a:spcBef>
                          <a:spcPts val="0"/>
                        </a:spcBef>
                        <a:spcAft>
                          <a:spcPts val="0"/>
                        </a:spcAft>
                      </a:pPr>
                      <a:r>
                        <a:rPr lang="en-US" sz="1500">
                          <a:solidFill>
                            <a:srgbClr val="000000"/>
                          </a:solidFill>
                          <a:latin typeface="Palatino Linotype"/>
                          <a:ea typeface="Calibri"/>
                          <a:cs typeface="Times New Roman"/>
                        </a:rPr>
                        <a:t>Indonesia</a:t>
                      </a:r>
                      <a:endParaRPr lang="en-US" sz="1500">
                        <a:solidFill>
                          <a:srgbClr val="000000"/>
                        </a:solidFill>
                        <a:latin typeface="Calibri"/>
                        <a:ea typeface="Calibri"/>
                        <a:cs typeface="Times New Roman"/>
                      </a:endParaRPr>
                    </a:p>
                  </a:txBody>
                  <a:tcPr marL="31364" marR="3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CFFF"/>
                    </a:solidFill>
                  </a:tcPr>
                </a:tc>
                <a:tc hMerge="1">
                  <a:txBody>
                    <a:bodyPr/>
                    <a:lstStyle/>
                    <a:p>
                      <a:endParaRPr lang="en-US"/>
                    </a:p>
                  </a:txBody>
                  <a:tcPr/>
                </a:tc>
                <a:tc gridSpan="2">
                  <a:txBody>
                    <a:bodyPr/>
                    <a:lstStyle/>
                    <a:p>
                      <a:pPr marL="0" marR="0">
                        <a:spcBef>
                          <a:spcPts val="0"/>
                        </a:spcBef>
                        <a:spcAft>
                          <a:spcPts val="0"/>
                        </a:spcAft>
                      </a:pPr>
                      <a:r>
                        <a:rPr lang="en-US" sz="1500" dirty="0">
                          <a:solidFill>
                            <a:srgbClr val="000000"/>
                          </a:solidFill>
                          <a:latin typeface="Palatino Linotype"/>
                          <a:ea typeface="Calibri"/>
                          <a:cs typeface="Times New Roman"/>
                        </a:rPr>
                        <a:t>Thailand (Bangkok) </a:t>
                      </a:r>
                      <a:endParaRPr lang="en-US" sz="1500" dirty="0">
                        <a:solidFill>
                          <a:srgbClr val="000000"/>
                        </a:solidFill>
                        <a:latin typeface="Calibri"/>
                        <a:ea typeface="Calibri"/>
                        <a:cs typeface="Times New Roman"/>
                      </a:endParaRPr>
                    </a:p>
                  </a:txBody>
                  <a:tcPr marL="31364" marR="3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CFFF"/>
                    </a:solidFill>
                  </a:tcPr>
                </a:tc>
                <a:tc hMerge="1">
                  <a:txBody>
                    <a:bodyPr/>
                    <a:lstStyle/>
                    <a:p>
                      <a:endParaRPr lang="en-US"/>
                    </a:p>
                  </a:txBody>
                  <a:tcPr/>
                </a:tc>
                <a:tc gridSpan="2">
                  <a:txBody>
                    <a:bodyPr/>
                    <a:lstStyle/>
                    <a:p>
                      <a:pPr marL="0" marR="0">
                        <a:spcBef>
                          <a:spcPts val="0"/>
                        </a:spcBef>
                        <a:spcAft>
                          <a:spcPts val="0"/>
                        </a:spcAft>
                      </a:pPr>
                      <a:r>
                        <a:rPr lang="en-US" sz="1500" dirty="0">
                          <a:solidFill>
                            <a:srgbClr val="000000"/>
                          </a:solidFill>
                          <a:latin typeface="Palatino Linotype"/>
                          <a:ea typeface="Calibri"/>
                          <a:cs typeface="Times New Roman"/>
                        </a:rPr>
                        <a:t>Singapore</a:t>
                      </a:r>
                      <a:endParaRPr lang="en-US" sz="1500" dirty="0">
                        <a:solidFill>
                          <a:srgbClr val="000000"/>
                        </a:solidFill>
                        <a:latin typeface="Calibri"/>
                        <a:ea typeface="Calibri"/>
                        <a:cs typeface="Times New Roman"/>
                      </a:endParaRPr>
                    </a:p>
                  </a:txBody>
                  <a:tcPr marL="31364" marR="3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CFFF"/>
                    </a:solidFill>
                  </a:tcPr>
                </a:tc>
                <a:tc hMerge="1">
                  <a:txBody>
                    <a:bodyPr/>
                    <a:lstStyle/>
                    <a:p>
                      <a:endParaRPr lang="en-US"/>
                    </a:p>
                  </a:txBody>
                  <a:tcPr/>
                </a:tc>
              </a:tr>
              <a:tr h="322691">
                <a:tc>
                  <a:txBody>
                    <a:bodyPr/>
                    <a:lstStyle/>
                    <a:p>
                      <a:pPr marL="0" marR="0">
                        <a:spcBef>
                          <a:spcPts val="0"/>
                        </a:spcBef>
                        <a:spcAft>
                          <a:spcPts val="0"/>
                        </a:spcAft>
                      </a:pPr>
                      <a:r>
                        <a:rPr lang="en-US" sz="1500" b="1" u="none" strike="noStrike" spc="35" dirty="0">
                          <a:solidFill>
                            <a:srgbClr val="FFFFFF"/>
                          </a:solidFill>
                          <a:latin typeface="Palatino Linotype"/>
                          <a:ea typeface="Calibri"/>
                          <a:cs typeface="Times New Roman"/>
                        </a:rPr>
                        <a:t>Europe</a:t>
                      </a:r>
                      <a:endParaRPr lang="en-US" sz="1500" u="none" dirty="0">
                        <a:latin typeface="Calibri"/>
                        <a:ea typeface="Calibri"/>
                        <a:cs typeface="Times New Roman"/>
                      </a:endParaRPr>
                    </a:p>
                  </a:txBody>
                  <a:tcPr marL="31364" marR="3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spcBef>
                          <a:spcPts val="0"/>
                        </a:spcBef>
                        <a:spcAft>
                          <a:spcPts val="0"/>
                        </a:spcAft>
                      </a:pPr>
                      <a:r>
                        <a:rPr lang="en-US" sz="1500" kern="1200" dirty="0">
                          <a:solidFill>
                            <a:srgbClr val="000000"/>
                          </a:solidFill>
                          <a:latin typeface="Palatino Linotype"/>
                          <a:ea typeface="Calibri"/>
                          <a:cs typeface="Times New Roman"/>
                        </a:rPr>
                        <a:t>UK (London)</a:t>
                      </a:r>
                    </a:p>
                  </a:txBody>
                  <a:tcPr marL="31364" marR="3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gridSpan="5">
                  <a:txBody>
                    <a:bodyPr/>
                    <a:lstStyle/>
                    <a:p>
                      <a:r>
                        <a:rPr lang="en-US" sz="1500" kern="1200" dirty="0" smtClean="0">
                          <a:solidFill>
                            <a:srgbClr val="000000"/>
                          </a:solidFill>
                          <a:latin typeface="Palatino Linotype"/>
                          <a:ea typeface="Calibri"/>
                          <a:cs typeface="Times New Roman"/>
                        </a:rPr>
                        <a:t>Netherlands (Amsterdam)</a:t>
                      </a:r>
                      <a:endParaRPr lang="en-US" sz="1500" kern="1200" dirty="0">
                        <a:solidFill>
                          <a:srgbClr val="000000"/>
                        </a:solidFill>
                        <a:latin typeface="Palatino Linotype"/>
                        <a:ea typeface="Calibri"/>
                        <a:cs typeface="Times New Roman"/>
                      </a:endParaRPr>
                    </a:p>
                  </a:txBody>
                  <a:tcPr marL="31364" marR="3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98081">
                <a:tc>
                  <a:txBody>
                    <a:bodyPr/>
                    <a:lstStyle/>
                    <a:p>
                      <a:pPr marL="0" marR="0">
                        <a:spcBef>
                          <a:spcPts val="0"/>
                        </a:spcBef>
                        <a:spcAft>
                          <a:spcPts val="0"/>
                        </a:spcAft>
                      </a:pPr>
                      <a:r>
                        <a:rPr lang="en-US" sz="1500" b="1" u="none" strike="noStrike" spc="35" dirty="0">
                          <a:solidFill>
                            <a:srgbClr val="FFFFFF"/>
                          </a:solidFill>
                          <a:latin typeface="Palatino Linotype"/>
                          <a:ea typeface="Calibri"/>
                          <a:cs typeface="Times New Roman"/>
                        </a:rPr>
                        <a:t>North America </a:t>
                      </a:r>
                      <a:endParaRPr lang="en-US" sz="1500" u="none" dirty="0">
                        <a:latin typeface="Calibri"/>
                        <a:ea typeface="Calibri"/>
                        <a:cs typeface="Times New Roman"/>
                      </a:endParaRPr>
                    </a:p>
                  </a:txBody>
                  <a:tcPr marL="31364" marR="3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spcBef>
                          <a:spcPts val="0"/>
                        </a:spcBef>
                        <a:spcAft>
                          <a:spcPts val="0"/>
                        </a:spcAft>
                      </a:pPr>
                      <a:r>
                        <a:rPr lang="en-US" sz="1500" dirty="0">
                          <a:solidFill>
                            <a:srgbClr val="000000"/>
                          </a:solidFill>
                          <a:latin typeface="Palatino Linotype"/>
                          <a:ea typeface="Calibri"/>
                          <a:cs typeface="Times New Roman"/>
                        </a:rPr>
                        <a:t>US (New York)</a:t>
                      </a:r>
                      <a:endParaRPr lang="en-US" sz="1500" dirty="0">
                        <a:solidFill>
                          <a:srgbClr val="000000"/>
                        </a:solidFill>
                        <a:latin typeface="Calibri"/>
                        <a:ea typeface="Calibri"/>
                        <a:cs typeface="Times New Roman"/>
                      </a:endParaRPr>
                    </a:p>
                  </a:txBody>
                  <a:tcPr marL="31364" marR="3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B8EA"/>
                    </a:solidFill>
                  </a:tcPr>
                </a:tc>
                <a:tc gridSpan="2">
                  <a:txBody>
                    <a:bodyPr/>
                    <a:lstStyle/>
                    <a:p>
                      <a:pPr marL="0" marR="0">
                        <a:spcBef>
                          <a:spcPts val="0"/>
                        </a:spcBef>
                        <a:spcAft>
                          <a:spcPts val="0"/>
                        </a:spcAft>
                      </a:pPr>
                      <a:r>
                        <a:rPr lang="en-US" sz="1500" dirty="0">
                          <a:solidFill>
                            <a:srgbClr val="000000"/>
                          </a:solidFill>
                          <a:latin typeface="Palatino Linotype"/>
                          <a:ea typeface="Calibri"/>
                          <a:cs typeface="Times New Roman"/>
                        </a:rPr>
                        <a:t>Vancouver  (</a:t>
                      </a:r>
                      <a:r>
                        <a:rPr lang="en-US" sz="1500" u="none" strike="noStrike" spc="35" dirty="0">
                          <a:solidFill>
                            <a:srgbClr val="000000"/>
                          </a:solidFill>
                          <a:latin typeface="Palatino Linotype"/>
                          <a:ea typeface="Calibri"/>
                          <a:cs typeface="Times New Roman"/>
                        </a:rPr>
                        <a:t>British Columbia) </a:t>
                      </a:r>
                      <a:endParaRPr lang="en-US" sz="1500" dirty="0">
                        <a:solidFill>
                          <a:srgbClr val="000000"/>
                        </a:solidFill>
                        <a:latin typeface="Calibri"/>
                        <a:ea typeface="Calibri"/>
                        <a:cs typeface="Times New Roman"/>
                      </a:endParaRPr>
                    </a:p>
                  </a:txBody>
                  <a:tcPr marL="31364" marR="3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B8EA"/>
                    </a:solidFill>
                  </a:tcPr>
                </a:tc>
                <a:tc hMerge="1">
                  <a:txBody>
                    <a:bodyPr/>
                    <a:lstStyle/>
                    <a:p>
                      <a:endParaRPr lang="en-US"/>
                    </a:p>
                  </a:txBody>
                  <a:tcPr/>
                </a:tc>
                <a:tc gridSpan="2">
                  <a:txBody>
                    <a:bodyPr/>
                    <a:lstStyle/>
                    <a:p>
                      <a:pPr marL="0" marR="0">
                        <a:spcBef>
                          <a:spcPts val="0"/>
                        </a:spcBef>
                        <a:spcAft>
                          <a:spcPts val="0"/>
                        </a:spcAft>
                      </a:pPr>
                      <a:r>
                        <a:rPr lang="en-US" sz="1500" dirty="0">
                          <a:solidFill>
                            <a:srgbClr val="000000"/>
                          </a:solidFill>
                          <a:latin typeface="Palatino Linotype"/>
                          <a:ea typeface="Calibri"/>
                          <a:cs typeface="Times New Roman"/>
                        </a:rPr>
                        <a:t>USA (San Francisco)</a:t>
                      </a:r>
                      <a:endParaRPr lang="en-US" sz="1500" dirty="0">
                        <a:solidFill>
                          <a:srgbClr val="000000"/>
                        </a:solidFill>
                        <a:latin typeface="Calibri"/>
                        <a:ea typeface="Calibri"/>
                        <a:cs typeface="Times New Roman"/>
                      </a:endParaRPr>
                    </a:p>
                  </a:txBody>
                  <a:tcPr marL="31364" marR="3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B8EA"/>
                    </a:solidFill>
                  </a:tcPr>
                </a:tc>
                <a:tc hMerge="1">
                  <a:txBody>
                    <a:bodyPr/>
                    <a:lstStyle/>
                    <a:p>
                      <a:endParaRPr lang="en-US"/>
                    </a:p>
                  </a:txBody>
                  <a:tcPr/>
                </a:tc>
                <a:tc>
                  <a:txBody>
                    <a:bodyPr/>
                    <a:lstStyle/>
                    <a:p>
                      <a:pPr marL="0" marR="0">
                        <a:spcBef>
                          <a:spcPts val="0"/>
                        </a:spcBef>
                        <a:spcAft>
                          <a:spcPts val="0"/>
                        </a:spcAft>
                      </a:pPr>
                      <a:r>
                        <a:rPr lang="en-US" sz="1500" dirty="0">
                          <a:solidFill>
                            <a:srgbClr val="000000"/>
                          </a:solidFill>
                          <a:latin typeface="Palatino Linotype"/>
                          <a:ea typeface="Calibri"/>
                          <a:cs typeface="Times New Roman"/>
                        </a:rPr>
                        <a:t>Canada (Toronto)</a:t>
                      </a:r>
                      <a:endParaRPr lang="en-US" sz="1500" dirty="0">
                        <a:solidFill>
                          <a:srgbClr val="000000"/>
                        </a:solidFill>
                        <a:latin typeface="Calibri"/>
                        <a:ea typeface="Calibri"/>
                        <a:cs typeface="Times New Roman"/>
                      </a:endParaRPr>
                    </a:p>
                  </a:txBody>
                  <a:tcPr marL="31364" marR="3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B8EA"/>
                    </a:solidFill>
                  </a:tcPr>
                </a:tc>
              </a:tr>
            </a:tbl>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MOVIE_ONCLICK_URL_TARGET" val="_self"/>
  <p:tag name="GENSWF_MOVIE_PRESENTATION_END_URL_TARGET" val="_self"/>
  <p:tag name="FLASHSPRING_PRESENTATION_TITLE" val="about_icai_index"/>
</p:tagLst>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Stack of books design template</Template>
  <TotalTime>4045</TotalTime>
  <Words>2947</Words>
  <Application>Microsoft Office PowerPoint</Application>
  <PresentationFormat>On-screen Show (4:3)</PresentationFormat>
  <Paragraphs>474</Paragraphs>
  <Slides>39</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Textured</vt:lpstr>
      <vt:lpstr>MS Org Chart</vt:lpstr>
      <vt:lpstr>Spearheading Professional Excellence  The Institute of Chartered Accountants of India</vt:lpstr>
      <vt:lpstr>Our Mission</vt:lpstr>
      <vt:lpstr>Profile of ICAI</vt:lpstr>
      <vt:lpstr>Profession in India</vt:lpstr>
      <vt:lpstr>ICAI Profile</vt:lpstr>
      <vt:lpstr>ICAI AT A GLANCE</vt:lpstr>
      <vt:lpstr>Role of ICAI</vt:lpstr>
      <vt:lpstr>ICAI Overseas</vt:lpstr>
      <vt:lpstr>Slide 9</vt:lpstr>
      <vt:lpstr>Slide 10</vt:lpstr>
      <vt:lpstr>The Central Council </vt:lpstr>
      <vt:lpstr>Standing Committees</vt:lpstr>
      <vt:lpstr>Slide 13</vt:lpstr>
      <vt:lpstr>Institute Functions</vt:lpstr>
      <vt:lpstr>ICAI – A Key National Body</vt:lpstr>
      <vt:lpstr>Important Initiative Undertaken to Align with Changing Economic Order</vt:lpstr>
      <vt:lpstr>Examples of Involvement of ICAI in National Organizations</vt:lpstr>
      <vt:lpstr>Education and Training</vt:lpstr>
      <vt:lpstr>Examination</vt:lpstr>
      <vt:lpstr>CPE</vt:lpstr>
      <vt:lpstr>Professional Ethics</vt:lpstr>
      <vt:lpstr>Professional Development</vt:lpstr>
      <vt:lpstr>Quality Control Initiative – Peer Review</vt:lpstr>
      <vt:lpstr>Quality Review Board</vt:lpstr>
      <vt:lpstr>Financial Reporting Review Board</vt:lpstr>
      <vt:lpstr>Slide 26</vt:lpstr>
      <vt:lpstr>Slide 27</vt:lpstr>
      <vt:lpstr>Enterprises within purview of FRRB</vt:lpstr>
      <vt:lpstr>ROBUST DISCIPLINARY MECHANISM</vt:lpstr>
      <vt:lpstr>International Presence</vt:lpstr>
      <vt:lpstr>Slide 31</vt:lpstr>
      <vt:lpstr>Slide 32</vt:lpstr>
      <vt:lpstr>Slide 33</vt:lpstr>
      <vt:lpstr>Slide 34</vt:lpstr>
      <vt:lpstr>Slide 35</vt:lpstr>
      <vt:lpstr>Slide 36</vt:lpstr>
      <vt:lpstr>Transformation journey </vt:lpstr>
      <vt:lpstr>Slide 38</vt:lpstr>
      <vt:lpstr>Slide 39</vt:lpstr>
    </vt:vector>
  </TitlesOfParts>
  <Company>icai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itc</dc:creator>
  <cp:lastModifiedBy>icai</cp:lastModifiedBy>
  <cp:revision>235</cp:revision>
  <dcterms:created xsi:type="dcterms:W3CDTF">2006-09-06T06:04:26Z</dcterms:created>
  <dcterms:modified xsi:type="dcterms:W3CDTF">2017-06-15T10:24:06Z</dcterms:modified>
</cp:coreProperties>
</file>